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a8040af9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a8040af9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a8040af95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a8040af95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a8040af95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a8040af95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a8040af95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a8040af95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a8040af95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a8040af95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a8040af95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a8040af95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a8040af95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a8040af95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a91ab5fe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a91ab5fe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ab8f70f2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ab8f70f2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ab8f70f2a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ab8f70f2a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a4b129a28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a4b129a28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ab8f70f2a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ab8f70f2a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ab8f70f2a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ab8f70f2a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ab8f70f2a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ab8f70f2a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ab8f70f2aa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ab8f70f2aa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a4b129a28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a4b129a28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a4b129a28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a4b129a28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a4b129a28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a4b129a28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a4b129a28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a4b129a28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a4b129a28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a4b129a28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a4b129a281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a4b129a28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a4b129a281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a4b129a28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hyperlink" Target="http://www.youtube.com/watch?v=78Y50i5i9lA" TargetMode="External"/><Relationship Id="rId5"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hyperlink" Target="http://www.youtube.com/watch?v=EPB4u-BfYFA" TargetMode="External"/><Relationship Id="rId5"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hyperlink" Target="http://www.youtube.com/watch?v=XdlIbNrki5o" TargetMode="External"/><Relationship Id="rId5"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hyperlink" Target="http://www.youtube.com/watch?v=G53oH-MI9qU" TargetMode="External"/><Relationship Id="rId5"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hyperlink" Target="http://www.youtube.com/watch?v=cPDOM6rPYNs" TargetMode="External"/><Relationship Id="rId5"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1.jpg"/><Relationship Id="rId4" Type="http://schemas.openxmlformats.org/officeDocument/2006/relationships/hyperlink" Target="http://www.youtube.com/watch?v=qqWFsdlXD0Q" TargetMode="External"/><Relationship Id="rId5"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hyperlink" Target="http://www.youtube.com/watch?v=VXUeTfYoaVo" TargetMode="External"/><Relationship Id="rId5"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www.youtube.com/watch?v=0jcUHjgi-nM" TargetMode="External"/><Relationship Id="rId4" Type="http://schemas.openxmlformats.org/officeDocument/2006/relationships/image" Target="../media/image26.jpg"/><Relationship Id="rId5"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hyperlink" Target="http://www.youtube.com/watch?v=NGy87LuN4aM" TargetMode="External"/><Relationship Id="rId5"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hyperlink" Target="http://www.youtube.com/watch?v=bGWiat9ZBfc" TargetMode="External"/><Relationship Id="rId5"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hyperlink" Target="http://www.youtube.com/watch?v=l4l9ykGeleI" TargetMode="External"/><Relationship Id="rId5"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hyperlink" Target="http://www.youtube.com/watch?v=ssEZWMsQg_8" TargetMode="External"/><Relationship Id="rId5"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hyperlink" Target="http://www.youtube.com/watch?v=yiidrwWv3p0" TargetMode="External"/><Relationship Id="rId5"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en.wikipedia.org/wiki/Lore_(anatomy)" TargetMode="External"/><Relationship Id="rId4" Type="http://schemas.openxmlformats.org/officeDocument/2006/relationships/image" Target="../media/image44.png"/><Relationship Id="rId5" Type="http://schemas.openxmlformats.org/officeDocument/2006/relationships/hyperlink" Target="http://www.youtube.com/watch?v=78Y50i5i9lA" TargetMode="External"/><Relationship Id="rId6"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hyperlink" Target="http://www.youtube.com/watch?v=JnDRHDoOsEw" TargetMode="External"/><Relationship Id="rId5"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hyperlink" Target="http://www.youtube.com/watch?v=dDqmZKldJkY" TargetMode="External"/><Relationship Id="rId5"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hyperlink" Target="http://www.youtube.com/watch?v=5gGekci5EjA" TargetMode="External"/><Relationship Id="rId5"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hyperlink" Target="http://www.youtube.com/watch?v=mFKLUWeaT94" TargetMode="External"/><Relationship Id="rId5"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hyperlink" Target="http://www.youtube.com/watch?v=yLMSOwEFPps" TargetMode="External"/><Relationship Id="rId5"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hyperlink" Target="http://www.youtube.com/watch?v=Uvvl1qfsh8A" TargetMode="External"/><Relationship Id="rId5"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hyperlink" Target="http://www.youtube.com/watch?v=h2R-T0BAicc" TargetMode="External"/><Relationship Id="rId5"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hyperlink" Target="http://www.youtube.com/watch?v=XqPok4jaHfk" TargetMode="External"/><Relationship Id="rId5"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Birds</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2500"/>
              <a:t>Swallow</a:t>
            </a:r>
            <a:r>
              <a:rPr lang="en-GB" sz="2500"/>
              <a:t> (Barn swallow; </a:t>
            </a:r>
            <a:r>
              <a:rPr i="1" lang="en-GB" sz="2500"/>
              <a:t>Hirundo rustica</a:t>
            </a:r>
            <a:r>
              <a:rPr lang="en-GB" sz="2500"/>
              <a:t>)</a:t>
            </a:r>
            <a:endParaRPr sz="2500"/>
          </a:p>
          <a:p>
            <a:pPr indent="0" lvl="0" marL="0" rtl="0" algn="l">
              <a:spcBef>
                <a:spcPts val="0"/>
              </a:spcBef>
              <a:spcAft>
                <a:spcPts val="0"/>
              </a:spcAft>
              <a:buNone/>
            </a:pPr>
            <a:r>
              <a:t/>
            </a:r>
            <a:endParaRPr/>
          </a:p>
        </p:txBody>
      </p:sp>
      <p:sp>
        <p:nvSpPr>
          <p:cNvPr id="133" name="Google Shape;133;p22"/>
          <p:cNvSpPr txBox="1"/>
          <p:nvPr>
            <p:ph idx="1" type="body"/>
          </p:nvPr>
        </p:nvSpPr>
        <p:spPr>
          <a:xfrm>
            <a:off x="439950" y="1223725"/>
            <a:ext cx="3953400" cy="3416400"/>
          </a:xfrm>
          <a:prstGeom prst="rect">
            <a:avLst/>
          </a:prstGeom>
        </p:spPr>
        <p:txBody>
          <a:bodyPr anchorCtr="0" anchor="t" bIns="91425" lIns="91425" spcFirstLastPara="1" rIns="91425" wrap="square" tIns="91425">
            <a:normAutofit/>
          </a:bodyPr>
          <a:lstStyle/>
          <a:p>
            <a:pPr indent="0" lvl="0" marL="0" rtl="0" algn="just">
              <a:lnSpc>
                <a:spcPct val="107916"/>
              </a:lnSpc>
              <a:spcBef>
                <a:spcPts val="0"/>
              </a:spcBef>
              <a:spcAft>
                <a:spcPts val="800"/>
              </a:spcAft>
              <a:buClr>
                <a:schemeClr val="dk1"/>
              </a:buClr>
              <a:buSzPts val="1100"/>
              <a:buFont typeface="Arial"/>
              <a:buNone/>
            </a:pPr>
            <a:r>
              <a:rPr lang="en-GB" sz="1500">
                <a:solidFill>
                  <a:schemeClr val="dk1"/>
                </a:solidFill>
              </a:rPr>
              <a:t>It has a dark, glossy-blue back, white stomach and a characteristic red spot on the dewlap and forehead.  The tail is stronly cut into the forks. They build nests of pellets of dried mud, often placed on the  outbuildings. The nest is lined with hair and feathers. They eat almost exclusively insects caught in the air. They are migratory birds.</a:t>
            </a:r>
            <a:endParaRPr sz="1500"/>
          </a:p>
        </p:txBody>
      </p:sp>
      <p:pic>
        <p:nvPicPr>
          <p:cNvPr id="134" name="Google Shape;134;p22"/>
          <p:cNvPicPr preferRelativeResize="0"/>
          <p:nvPr/>
        </p:nvPicPr>
        <p:blipFill>
          <a:blip r:embed="rId3">
            <a:alphaModFix/>
          </a:blip>
          <a:stretch>
            <a:fillRect/>
          </a:stretch>
        </p:blipFill>
        <p:spPr>
          <a:xfrm>
            <a:off x="4571995" y="1223725"/>
            <a:ext cx="4054311" cy="3046349"/>
          </a:xfrm>
          <a:prstGeom prst="rect">
            <a:avLst/>
          </a:prstGeom>
          <a:noFill/>
          <a:ln>
            <a:noFill/>
          </a:ln>
        </p:spPr>
      </p:pic>
      <p:sp>
        <p:nvSpPr>
          <p:cNvPr id="135" name="Google Shape;135;p22"/>
          <p:cNvSpPr txBox="1"/>
          <p:nvPr/>
        </p:nvSpPr>
        <p:spPr>
          <a:xfrm>
            <a:off x="1152450" y="4640125"/>
            <a:ext cx="252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https://youtu.be/78Y50i5i9lA</a:t>
            </a:r>
            <a:endParaRPr/>
          </a:p>
        </p:txBody>
      </p:sp>
      <p:pic>
        <p:nvPicPr>
          <p:cNvPr descr="The sound of the Swallow.&#10;If you enjoy these videos please consider donating to https://paypal.me/soundsmajestic?locale.x=en_US  I would love to continue making videos for you all." id="136" name="Google Shape;136;p22" title="Swallow Bird Call Bird Song">
            <a:hlinkClick r:id="rId4"/>
          </p:cNvPr>
          <p:cNvPicPr preferRelativeResize="0"/>
          <p:nvPr/>
        </p:nvPicPr>
        <p:blipFill>
          <a:blip r:embed="rId5">
            <a:alphaModFix/>
          </a:blip>
          <a:stretch>
            <a:fillRect/>
          </a:stretch>
        </p:blipFill>
        <p:spPr>
          <a:xfrm>
            <a:off x="1503750" y="3353975"/>
            <a:ext cx="1657691" cy="1243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Blackbird</a:t>
            </a:r>
            <a:r>
              <a:rPr lang="en-GB" sz="2500"/>
              <a:t> (</a:t>
            </a:r>
            <a:r>
              <a:rPr i="1" lang="en-GB" sz="2500"/>
              <a:t>Turdus merula</a:t>
            </a:r>
            <a:r>
              <a:rPr lang="en-GB" sz="2500"/>
              <a:t>)</a:t>
            </a:r>
            <a:endParaRPr sz="2500"/>
          </a:p>
          <a:p>
            <a:pPr indent="0" lvl="0" marL="0" rtl="0" algn="l">
              <a:spcBef>
                <a:spcPts val="0"/>
              </a:spcBef>
              <a:spcAft>
                <a:spcPts val="0"/>
              </a:spcAft>
              <a:buNone/>
            </a:pPr>
            <a:r>
              <a:t/>
            </a:r>
            <a:endParaRPr/>
          </a:p>
        </p:txBody>
      </p:sp>
      <p:sp>
        <p:nvSpPr>
          <p:cNvPr id="142" name="Google Shape;142;p23"/>
          <p:cNvSpPr txBox="1"/>
          <p:nvPr>
            <p:ph idx="1" type="body"/>
          </p:nvPr>
        </p:nvSpPr>
        <p:spPr>
          <a:xfrm>
            <a:off x="439950" y="1160200"/>
            <a:ext cx="3449700" cy="34164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None/>
            </a:pPr>
            <a:r>
              <a:rPr lang="en-GB" sz="1500">
                <a:solidFill>
                  <a:schemeClr val="dk1"/>
                </a:solidFill>
              </a:rPr>
              <a:t>Blackbirds are black birds (whiteley spotted in the case of females). It’s monogamous and sets up its nest relatively low. It’s one of the most common birds in Europe. Specimens living in forests migrate when temperatures change but ones that settled in cities tend to stay.</a:t>
            </a:r>
            <a:endParaRPr sz="1500">
              <a:solidFill>
                <a:schemeClr val="dk1"/>
              </a:solidFill>
            </a:endParaRPr>
          </a:p>
          <a:p>
            <a:pPr indent="0" lvl="0" marL="0" rtl="0" algn="just">
              <a:lnSpc>
                <a:spcPct val="107916"/>
              </a:lnSpc>
              <a:spcBef>
                <a:spcPts val="800"/>
              </a:spcBef>
              <a:spcAft>
                <a:spcPts val="800"/>
              </a:spcAft>
              <a:buNone/>
            </a:pPr>
            <a:r>
              <a:t/>
            </a:r>
            <a:endParaRPr sz="1500">
              <a:solidFill>
                <a:schemeClr val="dk1"/>
              </a:solidFill>
            </a:endParaRPr>
          </a:p>
        </p:txBody>
      </p:sp>
      <p:pic>
        <p:nvPicPr>
          <p:cNvPr id="143" name="Google Shape;143;p23"/>
          <p:cNvPicPr preferRelativeResize="0"/>
          <p:nvPr/>
        </p:nvPicPr>
        <p:blipFill>
          <a:blip r:embed="rId3">
            <a:alphaModFix/>
          </a:blip>
          <a:stretch>
            <a:fillRect/>
          </a:stretch>
        </p:blipFill>
        <p:spPr>
          <a:xfrm>
            <a:off x="4309500" y="1160200"/>
            <a:ext cx="4522800" cy="3028175"/>
          </a:xfrm>
          <a:prstGeom prst="rect">
            <a:avLst/>
          </a:prstGeom>
          <a:noFill/>
          <a:ln>
            <a:noFill/>
          </a:ln>
        </p:spPr>
      </p:pic>
      <p:sp>
        <p:nvSpPr>
          <p:cNvPr id="144" name="Google Shape;144;p23"/>
          <p:cNvSpPr txBox="1"/>
          <p:nvPr/>
        </p:nvSpPr>
        <p:spPr>
          <a:xfrm>
            <a:off x="836550" y="4576600"/>
            <a:ext cx="265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https://youtu.be/EPB4u-BfYFA</a:t>
            </a:r>
            <a:endParaRPr/>
          </a:p>
        </p:txBody>
      </p:sp>
      <p:pic>
        <p:nvPicPr>
          <p:cNvPr descr="Bird Song Playlist - click here : http://www.youtube.com/playlist?list=PLEEA7834625A754AE Please see my ANIMAL SOUNDS playlist http://www.youtube.com/playlist?list=PL-rmNKGsfF5VRp4tMrQpxPOlAlgh4WEbI&#10;Blackbird - Common Blackbird Birdsong&#10;The Common Blackbird (Turdus merula) is a species of true thrush. It is also called Eurasian Blackbird (especially in North America, to distinguish it from the unrelated New World blackbirds),[2] or simply Blackbird, where this does not lead to confusion with a similar-looking local species. It breeds in Europe, Asia, and North Africa, and has been introduced to Australia and New Zealand. It has a number of subspecies across its large range; a few of the Asian subspecies are sometimes considered to be full species. Depending on latitude, the Common Blackbird may be resident, partially migratory or fully migratory.&#10;&#10;The male of the nominate subspecies, which is found throughout most of Europe, is all black except for a yellow eye-ring and bill and has a rich melodious song; the adult female and juvenile have mainly dark brown plumage. This species breeds in woods and gardens, building a neat, mud-lined, cup-shaped nest. It is omnivorous, eating a wide range of insects, earthworms, berries, and fruits.&#10;&#10;Both sexes are territorial on the breeding grounds, with distinctive threat displays, but are more gregarious during migration and in wintering areas. Pairs will stay in their territory throughout the year where the climate is sufficiently temperate. This common and conspicuous species has given rise to a number of literary and cultural references, frequently related to its song.&#10;http://en.wikipedia.org/wiki/Common_Blackbird&#10;The Common Blackbird of the nominate subspecies T. m. merula is 23.5 to 29 centimetres (9.25 to 11.4 in) in length, has a long tail, and weighs 80--125 grammes (2.8 to 4.4 oz). The adult male has glossy black plumage, blackish-brown legs, a yellow eye-ring and an orange-yellow bill. The bill darkens somewhat in winter.[23] The adult female is sooty-brown with a dull yellowish-brownish bill, a brownish-white throat and some weak mottling on the breast. The juvenile is similar to the female, but has pale spots on the upperparts, and the very young juvenile also has a speckled breast. Young birds vary in the shade of brown, with darker birds presumably males.[23] The first year male resembles the adult male, but has a dark bill and weaker eye ring, and its folded wing is brown, rather than black like the body plumage.[6]&#10;The Common Blackbird breeds in temperate Eurasia, North Africa, the Canary Islands, and South Asia. It has been introduced to Australia and New Zealand.[6] Populations are sedentary in the south and west of the range, although northern birds migrate south as far as northern Africa and tropical Asia in winter.[6] Urban males are more likely to overwinter in cooler climes than rural males, an adaptation made feasible by the warmer microclimate and relatively abundant food that allow the birds to establish territories and start reproducing earlier in the year.[25]&#10;&#10;Common over most of its range in woodland, the Common Blackbird has a preference for deciduous trees with dense undergrowth. However, gardens provide the best breeding habitat with up to 7.3 pairs per hectare (nearly three pairs per acre), with woodland typically holding about a tenth of that density, and open and very built-up habitats even less.[26] They are often replaced by the related Ring Ouzel in areas of higher altitude.[27]&#10;&#10;The Common Blackbird occurs up to 1000 metres (3300 ft) in Europe, 2300 metres (7590 ft) in North Africa, and at 900--1820 metres (3000--6000 ft) in peninsular India and Sri Lanka, but the large Himalayan subspecies range much higher, with T. m. maximus breeding at 3200--4800 metres (10560--16000 ft) and remaining above 2100 metres (6930 ft) even in winter.[6]&#10;&#10;This widespread species has occurred as a vagrant in many locations in Eurasia outside its normal range, but records from North America are normally considered to involve escapees, including, for example, the 1971 bird in Quebec.[28] However, a 1994 record from Bonavista, Newfoundland has been accepted as a genuine wild bird,[6] and the species is therefore on the North American list.[29]&#10;&#10;Birdsong ,Carduelis,British birdsong,english garden birds,bird calls,birds,England," id="145" name="Google Shape;145;p23" title="Blackbird - Common Blackbird Birdsong">
            <a:hlinkClick r:id="rId4"/>
          </p:cNvPr>
          <p:cNvPicPr preferRelativeResize="0"/>
          <p:nvPr/>
        </p:nvPicPr>
        <p:blipFill>
          <a:blip r:embed="rId5">
            <a:alphaModFix/>
          </a:blip>
          <a:stretch>
            <a:fillRect/>
          </a:stretch>
        </p:blipFill>
        <p:spPr>
          <a:xfrm>
            <a:off x="1378127" y="3395550"/>
            <a:ext cx="1573350" cy="118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Nightingale </a:t>
            </a:r>
            <a:r>
              <a:rPr lang="en-GB" sz="2500"/>
              <a:t>(</a:t>
            </a:r>
            <a:r>
              <a:rPr lang="en-GB" sz="2500"/>
              <a:t>Common nightingale;</a:t>
            </a:r>
            <a:r>
              <a:rPr i="1" lang="en-GB" sz="2500"/>
              <a:t> </a:t>
            </a:r>
            <a:r>
              <a:rPr i="1" lang="en-GB" sz="2500">
                <a:solidFill>
                  <a:srgbClr val="202122"/>
                </a:solidFill>
                <a:highlight>
                  <a:srgbClr val="FFFFFF"/>
                </a:highlight>
              </a:rPr>
              <a:t>Luscinia megarhynchos</a:t>
            </a:r>
            <a:r>
              <a:rPr lang="en-GB" sz="2500"/>
              <a:t>)</a:t>
            </a:r>
            <a:endParaRPr sz="2500"/>
          </a:p>
          <a:p>
            <a:pPr indent="0" lvl="0" marL="0" rtl="0" algn="l">
              <a:spcBef>
                <a:spcPts val="0"/>
              </a:spcBef>
              <a:spcAft>
                <a:spcPts val="0"/>
              </a:spcAft>
              <a:buNone/>
            </a:pPr>
            <a:r>
              <a:t/>
            </a:r>
            <a:endParaRPr/>
          </a:p>
        </p:txBody>
      </p:sp>
      <p:sp>
        <p:nvSpPr>
          <p:cNvPr id="151" name="Google Shape;151;p24"/>
          <p:cNvSpPr txBox="1"/>
          <p:nvPr>
            <p:ph idx="1" type="body"/>
          </p:nvPr>
        </p:nvSpPr>
        <p:spPr>
          <a:xfrm>
            <a:off x="439950" y="1223725"/>
            <a:ext cx="3207600" cy="3416400"/>
          </a:xfrm>
          <a:prstGeom prst="rect">
            <a:avLst/>
          </a:prstGeom>
        </p:spPr>
        <p:txBody>
          <a:bodyPr anchorCtr="0" anchor="t" bIns="91425" lIns="91425" spcFirstLastPara="1" rIns="91425" wrap="square" tIns="91425">
            <a:normAutofit/>
          </a:bodyPr>
          <a:lstStyle/>
          <a:p>
            <a:pPr indent="0" lvl="0" marL="0" rtl="0" algn="just">
              <a:lnSpc>
                <a:spcPct val="107916"/>
              </a:lnSpc>
              <a:spcBef>
                <a:spcPts val="0"/>
              </a:spcBef>
              <a:spcAft>
                <a:spcPts val="0"/>
              </a:spcAft>
              <a:buNone/>
            </a:pPr>
            <a:r>
              <a:rPr lang="en-GB" sz="1500">
                <a:solidFill>
                  <a:schemeClr val="dk1"/>
                </a:solidFill>
              </a:rPr>
              <a:t>Nightingales are rusty brown on the outside and gray on the underside. Their tail is also rusty. They have a light ring around the eye. They feed on insects, fruits and berries. They occur in Europe, Asia and </a:t>
            </a:r>
            <a:r>
              <a:rPr lang="en-GB" sz="1500">
                <a:solidFill>
                  <a:schemeClr val="dk1"/>
                </a:solidFill>
              </a:rPr>
              <a:t>Northern</a:t>
            </a:r>
            <a:r>
              <a:rPr lang="en-GB" sz="1500">
                <a:solidFill>
                  <a:schemeClr val="dk1"/>
                </a:solidFill>
              </a:rPr>
              <a:t> Africa. They spend the winter in Central Africa.  In Poland it is a very numerous species</a:t>
            </a:r>
            <a:endParaRPr sz="1500">
              <a:solidFill>
                <a:schemeClr val="dk1"/>
              </a:solidFill>
            </a:endParaRPr>
          </a:p>
          <a:p>
            <a:pPr indent="0" lvl="0" marL="0" rtl="0" algn="l">
              <a:lnSpc>
                <a:spcPct val="107916"/>
              </a:lnSpc>
              <a:spcBef>
                <a:spcPts val="800"/>
              </a:spcBef>
              <a:spcAft>
                <a:spcPts val="800"/>
              </a:spcAft>
              <a:buNone/>
            </a:pPr>
            <a:r>
              <a:t/>
            </a:r>
            <a:endParaRPr sz="1100">
              <a:solidFill>
                <a:schemeClr val="dk1"/>
              </a:solidFill>
              <a:latin typeface="Calibri"/>
              <a:ea typeface="Calibri"/>
              <a:cs typeface="Calibri"/>
              <a:sym typeface="Calibri"/>
            </a:endParaRPr>
          </a:p>
        </p:txBody>
      </p:sp>
      <p:pic>
        <p:nvPicPr>
          <p:cNvPr id="152" name="Google Shape;152;p24"/>
          <p:cNvPicPr preferRelativeResize="0"/>
          <p:nvPr/>
        </p:nvPicPr>
        <p:blipFill>
          <a:blip r:embed="rId3">
            <a:alphaModFix/>
          </a:blip>
          <a:stretch>
            <a:fillRect/>
          </a:stretch>
        </p:blipFill>
        <p:spPr>
          <a:xfrm>
            <a:off x="3991150" y="1223725"/>
            <a:ext cx="4841149" cy="3281000"/>
          </a:xfrm>
          <a:prstGeom prst="rect">
            <a:avLst/>
          </a:prstGeom>
          <a:noFill/>
          <a:ln>
            <a:noFill/>
          </a:ln>
        </p:spPr>
      </p:pic>
      <p:sp>
        <p:nvSpPr>
          <p:cNvPr id="153" name="Google Shape;153;p24"/>
          <p:cNvSpPr txBox="1"/>
          <p:nvPr/>
        </p:nvSpPr>
        <p:spPr>
          <a:xfrm>
            <a:off x="800700" y="4640125"/>
            <a:ext cx="248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https://youtu.be/XdlIbNrki5o</a:t>
            </a:r>
            <a:endParaRPr/>
          </a:p>
        </p:txBody>
      </p:sp>
      <p:pic>
        <p:nvPicPr>
          <p:cNvPr descr="Nightingale bird is singing in spring. Birds chirping. The best bird song. Thrush nightingale. Luscinia luscinia. Nature sounds and relaxing." id="154" name="Google Shape;154;p24" title="Singing nightingale. The best bird song.">
            <a:hlinkClick r:id="rId4"/>
          </p:cNvPr>
          <p:cNvPicPr preferRelativeResize="0"/>
          <p:nvPr/>
        </p:nvPicPr>
        <p:blipFill>
          <a:blip r:embed="rId5">
            <a:alphaModFix/>
          </a:blip>
          <a:stretch>
            <a:fillRect/>
          </a:stretch>
        </p:blipFill>
        <p:spPr>
          <a:xfrm>
            <a:off x="1329363" y="3568550"/>
            <a:ext cx="1428775" cy="1071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Thrush</a:t>
            </a:r>
            <a:r>
              <a:rPr lang="en-GB" sz="2500"/>
              <a:t> (Song thrush; </a:t>
            </a:r>
            <a:r>
              <a:rPr i="1" lang="en-GB" sz="2500"/>
              <a:t>Turdus philomelos</a:t>
            </a:r>
            <a:r>
              <a:rPr lang="en-GB" sz="2500"/>
              <a:t>)</a:t>
            </a:r>
            <a:endParaRPr sz="2500"/>
          </a:p>
          <a:p>
            <a:pPr indent="0" lvl="0" marL="0" rtl="0" algn="l">
              <a:spcBef>
                <a:spcPts val="0"/>
              </a:spcBef>
              <a:spcAft>
                <a:spcPts val="0"/>
              </a:spcAft>
              <a:buNone/>
            </a:pPr>
            <a:r>
              <a:t/>
            </a:r>
            <a:endParaRPr/>
          </a:p>
        </p:txBody>
      </p:sp>
      <p:sp>
        <p:nvSpPr>
          <p:cNvPr id="160" name="Google Shape;160;p25"/>
          <p:cNvSpPr txBox="1"/>
          <p:nvPr>
            <p:ph idx="1" type="body"/>
          </p:nvPr>
        </p:nvSpPr>
        <p:spPr>
          <a:xfrm>
            <a:off x="482675" y="1423200"/>
            <a:ext cx="3535200" cy="3416400"/>
          </a:xfrm>
          <a:prstGeom prst="rect">
            <a:avLst/>
          </a:prstGeom>
        </p:spPr>
        <p:txBody>
          <a:bodyPr anchorCtr="0" anchor="t" bIns="91425" lIns="91425" spcFirstLastPara="1" rIns="91425" wrap="square" tIns="91425">
            <a:normAutofit/>
          </a:bodyPr>
          <a:lstStyle/>
          <a:p>
            <a:pPr indent="0" lvl="0" marL="0" rtl="0" algn="just">
              <a:lnSpc>
                <a:spcPct val="107916"/>
              </a:lnSpc>
              <a:spcBef>
                <a:spcPts val="0"/>
              </a:spcBef>
              <a:spcAft>
                <a:spcPts val="0"/>
              </a:spcAft>
              <a:buNone/>
            </a:pPr>
            <a:r>
              <a:rPr lang="en-GB" sz="1500">
                <a:solidFill>
                  <a:schemeClr val="dk1"/>
                </a:solidFill>
              </a:rPr>
              <a:t>Thrush is a plump, soft – plumaged, small to medium – sized bird. He inhabitants wooden areas and often feeds on the ground. They eat insects and fruits. Thrush is an </a:t>
            </a:r>
            <a:r>
              <a:rPr lang="en-GB" sz="1500">
                <a:solidFill>
                  <a:schemeClr val="dk1"/>
                </a:solidFill>
              </a:rPr>
              <a:t>aggressive </a:t>
            </a:r>
            <a:r>
              <a:rPr lang="en-GB" sz="1500">
                <a:solidFill>
                  <a:schemeClr val="dk1"/>
                </a:solidFill>
              </a:rPr>
              <a:t>bird. It defends its nest and partner.</a:t>
            </a:r>
            <a:endParaRPr sz="1500">
              <a:solidFill>
                <a:schemeClr val="dk1"/>
              </a:solidFill>
            </a:endParaRPr>
          </a:p>
          <a:p>
            <a:pPr indent="0" lvl="0" marL="0" rtl="0" algn="just">
              <a:lnSpc>
                <a:spcPct val="107916"/>
              </a:lnSpc>
              <a:spcBef>
                <a:spcPts val="800"/>
              </a:spcBef>
              <a:spcAft>
                <a:spcPts val="800"/>
              </a:spcAft>
              <a:buNone/>
            </a:pPr>
            <a:r>
              <a:t/>
            </a:r>
            <a:endParaRPr sz="1500">
              <a:solidFill>
                <a:schemeClr val="dk1"/>
              </a:solidFill>
            </a:endParaRPr>
          </a:p>
        </p:txBody>
      </p:sp>
      <p:pic>
        <p:nvPicPr>
          <p:cNvPr id="161" name="Google Shape;161;p25"/>
          <p:cNvPicPr preferRelativeResize="0"/>
          <p:nvPr/>
        </p:nvPicPr>
        <p:blipFill rotWithShape="1">
          <a:blip r:embed="rId3">
            <a:alphaModFix/>
          </a:blip>
          <a:srcRect b="0" l="0" r="0" t="0"/>
          <a:stretch/>
        </p:blipFill>
        <p:spPr>
          <a:xfrm>
            <a:off x="4683299" y="1223725"/>
            <a:ext cx="4149000" cy="3111750"/>
          </a:xfrm>
          <a:prstGeom prst="rect">
            <a:avLst/>
          </a:prstGeom>
          <a:noFill/>
          <a:ln>
            <a:noFill/>
          </a:ln>
        </p:spPr>
      </p:pic>
      <p:sp>
        <p:nvSpPr>
          <p:cNvPr id="162" name="Google Shape;162;p25"/>
          <p:cNvSpPr txBox="1"/>
          <p:nvPr/>
        </p:nvSpPr>
        <p:spPr>
          <a:xfrm>
            <a:off x="1013025" y="4572900"/>
            <a:ext cx="26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https://youtu.be/G53oH-MI9qU</a:t>
            </a:r>
            <a:endParaRPr/>
          </a:p>
        </p:txBody>
      </p:sp>
      <p:pic>
        <p:nvPicPr>
          <p:cNvPr descr="Bird Song Playlist - click here : http://www.youtube.com/playlist?list=PLEEA7834625A754AE Please see my ANIMAL SOUNDS playlist http://www.youtube.com/playlist?list=PL-rmNKGsfF5VRp4tMrQpxPOlAlgh4WEbI&#10;The Song Thrush (Turdus philomelos) is a thrush that breeds across much of Eurasia. It is also known in English dialects as throstle or mavis. It has brown upperparts and black-spotted cream or buff underparts and has three recognised subspecies. Its distinctive song, which has repeated musical phrases, has frequently been referred to in poetry.&#10;&#10;The Song Thrush breeds in forests, gardens and parks, and is partially migratory with many birds wintering in southern Europe, North Africa and the Middle East; it has also been introduced into New Zealand and Australia. Although it is not threatened globally, there have been serious population declines in parts of Europe, possibly due to changes in farming practices.&#10;&#10;The Song Thrush builds a neat mud-lined cup nest in a bush or tree and lays four or five dark-spotted blue eggs. It is omnivorous and has the habit of using a favourite stone as an &quot;anvil&quot; on which to break open the shells of snails. Like other perching birds (passerines), it is affected by external and internal parasites and is vulnerable to predation by cats and birds of prey.&#10;http://en.wikipedia.org/wiki/Song_Thrush&#10;The Song Thrush was described by German ornithologist Christian Ludwig Brehm in 1831, and still bears its original scientific name, Turdus philomelos.[2] The generic name, Turdus, is the Latin for thrush, and the specific epithet refers to a character in Greek mythology, Philomela, who had her tongue cut out, but was changed into a singing bird. Her name is derived from the Ancient Greek Φιλο philo- (loving), and μέλος melos (song).[3] The dialect names throstle and mavis both mean thrush, being related to the German drossel and French mauvis respectively.[4] Throstle dates back to at least the fourteenth century and was used by Chaucer in the Parliament of Fowls.[5] Mavis is derived via Middle English mavys and Old French mauvis from Middle Breton milhuyt meaning &quot;thrush.&quot;[6] Mavis (Μαβής) can also mean &quot;purple&quot; in Greek.[7]&#10;The Song Thrush (as represented by the nominate subspecies T. p. philomelos) is 20 to 23.5 centimetres (8 to 9.25 in) in length and weighs 50--107 grammes (1.8 to 3.8 oz). The sexes are similar, with plain brown backs and neatly black-spotted cream or yellow-buff underparts, becoming paler on the belly. The underwing is warm yellow, the bill is yellowish and the legs and feet are pink. The upperparts of this species become colder in tone from west to east across the breeding range from Sweden to Siberia. The juvenile resembles the adult, but has buff or orange streaks on the back and wing coverts.[9]" id="163" name="Google Shape;163;p25" title="Song Thrush Birdsong">
            <a:hlinkClick r:id="rId4"/>
          </p:cNvPr>
          <p:cNvPicPr preferRelativeResize="0"/>
          <p:nvPr/>
        </p:nvPicPr>
        <p:blipFill>
          <a:blip r:embed="rId5">
            <a:alphaModFix/>
          </a:blip>
          <a:stretch>
            <a:fillRect/>
          </a:stretch>
        </p:blipFill>
        <p:spPr>
          <a:xfrm>
            <a:off x="1266225" y="3096825"/>
            <a:ext cx="1968100" cy="1476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Corncrake</a:t>
            </a:r>
            <a:r>
              <a:rPr lang="en-GB" sz="2500"/>
              <a:t> </a:t>
            </a:r>
            <a:r>
              <a:rPr lang="en-GB" sz="2500"/>
              <a:t>(</a:t>
            </a:r>
            <a:r>
              <a:rPr i="1" lang="en-GB" sz="2500">
                <a:solidFill>
                  <a:srgbClr val="202122"/>
                </a:solidFill>
                <a:highlight>
                  <a:srgbClr val="FFFFFF"/>
                </a:highlight>
              </a:rPr>
              <a:t>Crex crex</a:t>
            </a:r>
            <a:r>
              <a:rPr lang="en-GB" sz="2500"/>
              <a:t>)</a:t>
            </a:r>
            <a:endParaRPr sz="2500"/>
          </a:p>
          <a:p>
            <a:pPr indent="0" lvl="0" marL="0" rtl="0" algn="l">
              <a:spcBef>
                <a:spcPts val="0"/>
              </a:spcBef>
              <a:spcAft>
                <a:spcPts val="0"/>
              </a:spcAft>
              <a:buNone/>
            </a:pPr>
            <a:r>
              <a:t/>
            </a:r>
            <a:endParaRPr/>
          </a:p>
        </p:txBody>
      </p:sp>
      <p:sp>
        <p:nvSpPr>
          <p:cNvPr id="169" name="Google Shape;169;p26"/>
          <p:cNvSpPr txBox="1"/>
          <p:nvPr>
            <p:ph idx="1" type="body"/>
          </p:nvPr>
        </p:nvSpPr>
        <p:spPr>
          <a:xfrm>
            <a:off x="439950" y="1045588"/>
            <a:ext cx="35352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n-GB" sz="1500">
                <a:solidFill>
                  <a:schemeClr val="dk1"/>
                </a:solidFill>
              </a:rPr>
              <a:t>Corncrake is a small bird with a round body and long neck. The plumage is mostly yellowish – brown with darker streaks on the back. Basicly they eat insects, snails or seeds. Corn Crake is an extremaly secretive bird which means he avoid other birds and animals. Mainly they are hiding in the long grassland. </a:t>
            </a:r>
            <a:endParaRPr sz="1500">
              <a:solidFill>
                <a:schemeClr val="dk1"/>
              </a:solidFill>
            </a:endParaRPr>
          </a:p>
          <a:p>
            <a:pPr indent="0" lvl="0" marL="0" rtl="0" algn="just">
              <a:lnSpc>
                <a:spcPct val="107916"/>
              </a:lnSpc>
              <a:spcBef>
                <a:spcPts val="0"/>
              </a:spcBef>
              <a:spcAft>
                <a:spcPts val="800"/>
              </a:spcAft>
              <a:buNone/>
            </a:pPr>
            <a:r>
              <a:t/>
            </a:r>
            <a:endParaRPr sz="1500">
              <a:solidFill>
                <a:schemeClr val="dk1"/>
              </a:solidFill>
            </a:endParaRPr>
          </a:p>
        </p:txBody>
      </p:sp>
      <p:pic>
        <p:nvPicPr>
          <p:cNvPr id="170" name="Google Shape;170;p26"/>
          <p:cNvPicPr preferRelativeResize="0"/>
          <p:nvPr/>
        </p:nvPicPr>
        <p:blipFill>
          <a:blip r:embed="rId3">
            <a:alphaModFix/>
          </a:blip>
          <a:stretch>
            <a:fillRect/>
          </a:stretch>
        </p:blipFill>
        <p:spPr>
          <a:xfrm>
            <a:off x="4277108" y="1017713"/>
            <a:ext cx="4555184" cy="3416401"/>
          </a:xfrm>
          <a:prstGeom prst="rect">
            <a:avLst/>
          </a:prstGeom>
          <a:noFill/>
          <a:ln>
            <a:noFill/>
          </a:ln>
        </p:spPr>
      </p:pic>
      <p:sp>
        <p:nvSpPr>
          <p:cNvPr id="171" name="Google Shape;171;p26"/>
          <p:cNvSpPr txBox="1"/>
          <p:nvPr/>
        </p:nvSpPr>
        <p:spPr>
          <a:xfrm>
            <a:off x="1689500" y="4629150"/>
            <a:ext cx="270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https://youtu.be/cPDOM6rPYNs</a:t>
            </a:r>
            <a:endParaRPr/>
          </a:p>
        </p:txBody>
      </p:sp>
      <p:pic>
        <p:nvPicPr>
          <p:cNvPr descr="Corncrake. Singing bird in spring. Crex crex." id="172" name="Google Shape;172;p26" title="Corncrake. Singing bird | Wildlife World">
            <a:hlinkClick r:id="rId4"/>
          </p:cNvPr>
          <p:cNvPicPr preferRelativeResize="0"/>
          <p:nvPr/>
        </p:nvPicPr>
        <p:blipFill>
          <a:blip r:embed="rId5">
            <a:alphaModFix/>
          </a:blip>
          <a:stretch>
            <a:fillRect/>
          </a:stretch>
        </p:blipFill>
        <p:spPr>
          <a:xfrm>
            <a:off x="2189550" y="3300425"/>
            <a:ext cx="1700200" cy="1275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Cormorant</a:t>
            </a:r>
            <a:r>
              <a:rPr lang="en-GB" sz="2500"/>
              <a:t> (G</a:t>
            </a:r>
            <a:r>
              <a:rPr lang="en-GB" sz="2500">
                <a:solidFill>
                  <a:srgbClr val="202122"/>
                </a:solidFill>
                <a:highlight>
                  <a:srgbClr val="FFFFFF"/>
                </a:highlight>
              </a:rPr>
              <a:t>reat cormorant; </a:t>
            </a:r>
            <a:r>
              <a:rPr i="1" lang="en-GB" sz="2500">
                <a:solidFill>
                  <a:srgbClr val="202122"/>
                </a:solidFill>
                <a:highlight>
                  <a:srgbClr val="FFFFFF"/>
                </a:highlight>
              </a:rPr>
              <a:t>Phalacrocorax carbo</a:t>
            </a:r>
            <a:r>
              <a:rPr lang="en-GB" sz="2500"/>
              <a:t>)</a:t>
            </a:r>
            <a:endParaRPr sz="2500"/>
          </a:p>
          <a:p>
            <a:pPr indent="0" lvl="0" marL="0" rtl="0" algn="l">
              <a:spcBef>
                <a:spcPts val="0"/>
              </a:spcBef>
              <a:spcAft>
                <a:spcPts val="0"/>
              </a:spcAft>
              <a:buNone/>
            </a:pPr>
            <a:r>
              <a:t/>
            </a:r>
            <a:endParaRPr/>
          </a:p>
        </p:txBody>
      </p:sp>
      <p:sp>
        <p:nvSpPr>
          <p:cNvPr id="178" name="Google Shape;178;p27"/>
          <p:cNvSpPr txBox="1"/>
          <p:nvPr>
            <p:ph idx="1" type="body"/>
          </p:nvPr>
        </p:nvSpPr>
        <p:spPr>
          <a:xfrm>
            <a:off x="439950" y="1223725"/>
            <a:ext cx="3535200" cy="3416400"/>
          </a:xfrm>
          <a:prstGeom prst="rect">
            <a:avLst/>
          </a:prstGeom>
        </p:spPr>
        <p:txBody>
          <a:bodyPr anchorCtr="0" anchor="t" bIns="91425" lIns="91425" spcFirstLastPara="1" rIns="91425" wrap="square" tIns="91425">
            <a:normAutofit/>
          </a:bodyPr>
          <a:lstStyle/>
          <a:p>
            <a:pPr indent="0" lvl="0" marL="0" rtl="0" algn="just">
              <a:lnSpc>
                <a:spcPct val="107916"/>
              </a:lnSpc>
              <a:spcBef>
                <a:spcPts val="0"/>
              </a:spcBef>
              <a:spcAft>
                <a:spcPts val="0"/>
              </a:spcAft>
              <a:buNone/>
            </a:pPr>
            <a:r>
              <a:rPr lang="en-GB" sz="1500">
                <a:solidFill>
                  <a:schemeClr val="dk1"/>
                </a:solidFill>
              </a:rPr>
              <a:t>It’s a bird comparable in size to a goose. It’s almost all black. However in its nuptial garment it has a dark green metallic back. It eats fish 10-20cm in size with daily need of 200-500g. It can swim deep in the water and can often be seen drying its wings.</a:t>
            </a:r>
            <a:endParaRPr sz="1500">
              <a:solidFill>
                <a:schemeClr val="dk1"/>
              </a:solidFill>
            </a:endParaRPr>
          </a:p>
          <a:p>
            <a:pPr indent="0" lvl="0" marL="0" rtl="0" algn="just">
              <a:lnSpc>
                <a:spcPct val="107916"/>
              </a:lnSpc>
              <a:spcBef>
                <a:spcPts val="800"/>
              </a:spcBef>
              <a:spcAft>
                <a:spcPts val="800"/>
              </a:spcAft>
              <a:buNone/>
            </a:pPr>
            <a:r>
              <a:t/>
            </a:r>
            <a:endParaRPr sz="1500">
              <a:solidFill>
                <a:schemeClr val="dk1"/>
              </a:solidFill>
            </a:endParaRPr>
          </a:p>
        </p:txBody>
      </p:sp>
      <p:pic>
        <p:nvPicPr>
          <p:cNvPr descr="Kormoran — Lasy Państwowe" id="179" name="Google Shape;179;p27"/>
          <p:cNvPicPr preferRelativeResize="0"/>
          <p:nvPr/>
        </p:nvPicPr>
        <p:blipFill>
          <a:blip r:embed="rId3">
            <a:alphaModFix/>
          </a:blip>
          <a:stretch>
            <a:fillRect/>
          </a:stretch>
        </p:blipFill>
        <p:spPr>
          <a:xfrm>
            <a:off x="4337500" y="1223725"/>
            <a:ext cx="4494800" cy="2991875"/>
          </a:xfrm>
          <a:prstGeom prst="rect">
            <a:avLst/>
          </a:prstGeom>
          <a:noFill/>
          <a:ln>
            <a:noFill/>
          </a:ln>
        </p:spPr>
      </p:pic>
      <p:sp>
        <p:nvSpPr>
          <p:cNvPr id="180" name="Google Shape;180;p27"/>
          <p:cNvSpPr txBox="1"/>
          <p:nvPr/>
        </p:nvSpPr>
        <p:spPr>
          <a:xfrm>
            <a:off x="884100" y="4575575"/>
            <a:ext cx="264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https://youtu.be/qqWFsdlXD0Q</a:t>
            </a:r>
            <a:endParaRPr/>
          </a:p>
        </p:txBody>
      </p:sp>
      <p:pic>
        <p:nvPicPr>
          <p:cNvPr descr="The great cormorant (Phalacrocorax carbo), known as the black shag in New Zealand and formerly also known as the great black cormorant across the Northern Hemisphere, the black cormorant in Australia, and the large cormorant in India, is a widespread member of the cormorant family of seabirds. The genus name is Latinised Ancient Greek, from φαλακρός (phalakros, &quot;bald&quot;) and κόραξ (korax, &quot;raven&quot;), and carbo is Latin for &quot;charcoal&quot;.&#10;&#10;It breeds in much of the Old World, Australia, and the Atlantic coast of North America.&#10;&#10;The great cormorant is a large black bird, but there is a wide variation in size in the species' wide range. Weight is reported to vary from 1.5 kg (3.3 lb) to 5.3 kg (12 lb). Males are typically larger and heavier than females, with the nominate race (P. c. carbo) averaging about 10% larger in linear measurements than the smallest race in Europe (P. c. sinensis).The lightest average weights cited are in Germany (P. c. sinensis), where 36 males averaged 2.28 kg (5.0 lb) and 17 females averaged 1.94 kg (4.3 lb).The highest come from Prince Edward Island in Canada (P. c. carbo), where 11 males averaged 3.68 kg (8.1 lb) and 11 females averaged 2.94 kg (6.5 lb). Length can vary from 70 to 102 cm (28 to 40 in) and wingspan from 121 to 160 cm (48 to 63 in). They are tied as the second largest extant species of cormorant after the flightless cormorant, with the Japanese cormorant averaging at a similar size. In bulk if not in linear dimensions, the Blue-eyed shag species complex of the Southern Oceans are scarcely smaller at average.[9] It has a longish tail and yellow throat-patch. Adults have white patches on the thighs and on the throat in the breeding season. In European waters it can be distinguished from the common shag by its larger size, heavier build, thicker bill, lack of a crest and plumage without any green tinge. In eastern North America, it is similarly larger and bulkier than double-crested cormorant, and the latter species has more yellow on the throat and bill and lack the white thigh patches frequently seen on great cormorants. Great cormorants are mostly silent, but they make various guttural noises at their breeding colonies.&#10;&#10;&#10;&#10;&#10;&#10;&#10;&#10;&#10;&#10;&#10;&#10;&#10;Attribution:&#10;Sound:&#10;Special Thanks Recordist Stanislas Wroza&#10;https://www.xeno-canto.org/385895&#10;Creative Commons Attribution-NonCommercial-ShareAlike 4.0&#10;Image:&#10;By Charles J. Sharp - Own work, from Sharp Photography, sharpphotography, CC BY-SA 4.0, https://commons.wikimedia.org/w/index.php?curid=39523097&#10;Text:&#10;https://en.wikipedia.org/wiki/Great_cormorant" id="181" name="Google Shape;181;p27" title="Great Cormorant Song, Great Cormorant Sound, Bird Song, Bird Song, Bird Chirping, Bird Calling">
            <a:hlinkClick r:id="rId4"/>
          </p:cNvPr>
          <p:cNvPicPr preferRelativeResize="0"/>
          <p:nvPr/>
        </p:nvPicPr>
        <p:blipFill>
          <a:blip r:embed="rId5">
            <a:alphaModFix/>
          </a:blip>
          <a:stretch>
            <a:fillRect/>
          </a:stretch>
        </p:blipFill>
        <p:spPr>
          <a:xfrm>
            <a:off x="1362975" y="3308700"/>
            <a:ext cx="1689150" cy="12668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Snipe </a:t>
            </a:r>
            <a:r>
              <a:rPr lang="en-GB" sz="2500"/>
              <a:t>(Common snipe; </a:t>
            </a:r>
            <a:r>
              <a:rPr i="1" lang="en-GB" sz="2500">
                <a:highlight>
                  <a:srgbClr val="FFFFFF"/>
                </a:highlight>
              </a:rPr>
              <a:t>Gallinago gallinago</a:t>
            </a:r>
            <a:r>
              <a:rPr lang="en-GB" sz="2500"/>
              <a:t>)</a:t>
            </a:r>
            <a:endParaRPr sz="2500"/>
          </a:p>
          <a:p>
            <a:pPr indent="0" lvl="0" marL="0" rtl="0" algn="l">
              <a:spcBef>
                <a:spcPts val="0"/>
              </a:spcBef>
              <a:spcAft>
                <a:spcPts val="0"/>
              </a:spcAft>
              <a:buNone/>
            </a:pPr>
            <a:r>
              <a:t/>
            </a:r>
            <a:endParaRPr/>
          </a:p>
        </p:txBody>
      </p:sp>
      <p:sp>
        <p:nvSpPr>
          <p:cNvPr id="187" name="Google Shape;187;p28"/>
          <p:cNvSpPr txBox="1"/>
          <p:nvPr>
            <p:ph idx="1" type="body"/>
          </p:nvPr>
        </p:nvSpPr>
        <p:spPr>
          <a:xfrm>
            <a:off x="439950" y="1223725"/>
            <a:ext cx="3771300" cy="3416400"/>
          </a:xfrm>
          <a:prstGeom prst="rect">
            <a:avLst/>
          </a:prstGeom>
        </p:spPr>
        <p:txBody>
          <a:bodyPr anchorCtr="0" anchor="t" bIns="91425" lIns="91425" spcFirstLastPara="1" rIns="91425" wrap="square" tIns="91425">
            <a:noAutofit/>
          </a:bodyPr>
          <a:lstStyle/>
          <a:p>
            <a:pPr indent="0" lvl="0" marL="0" rtl="0" algn="just">
              <a:lnSpc>
                <a:spcPct val="107916"/>
              </a:lnSpc>
              <a:spcBef>
                <a:spcPts val="0"/>
              </a:spcBef>
              <a:spcAft>
                <a:spcPts val="800"/>
              </a:spcAft>
              <a:buNone/>
            </a:pPr>
            <a:r>
              <a:rPr lang="en-GB" sz="1500">
                <a:solidFill>
                  <a:srgbClr val="202122"/>
                </a:solidFill>
                <a:highlight>
                  <a:srgbClr val="FFFFFF"/>
                </a:highlight>
              </a:rPr>
              <a:t>It is a small, stocky wader native to the Eurasia. They are white with brown spots and stripes all over their body. They have a very long, thin beak. Their diet consists of </a:t>
            </a:r>
            <a:r>
              <a:rPr lang="en-GB" sz="1500">
                <a:solidFill>
                  <a:srgbClr val="202124"/>
                </a:solidFill>
                <a:highlight>
                  <a:srgbClr val="FFFFFF"/>
                </a:highlight>
              </a:rPr>
              <a:t>snails, small crustaceans, insects, larvae and earthworms. </a:t>
            </a:r>
            <a:r>
              <a:rPr lang="en-GB" sz="1500">
                <a:solidFill>
                  <a:srgbClr val="202122"/>
                </a:solidFill>
                <a:highlight>
                  <a:srgbClr val="FFFFFF"/>
                </a:highlight>
              </a:rPr>
              <a:t>The breeding habitats are marshes, bogs, tundra and wet meadows. </a:t>
            </a:r>
            <a:endParaRPr sz="1500"/>
          </a:p>
        </p:txBody>
      </p:sp>
      <p:pic>
        <p:nvPicPr>
          <p:cNvPr id="188" name="Google Shape;188;p28"/>
          <p:cNvPicPr preferRelativeResize="0"/>
          <p:nvPr/>
        </p:nvPicPr>
        <p:blipFill>
          <a:blip r:embed="rId3">
            <a:alphaModFix/>
          </a:blip>
          <a:stretch>
            <a:fillRect/>
          </a:stretch>
        </p:blipFill>
        <p:spPr>
          <a:xfrm>
            <a:off x="4572001" y="1223725"/>
            <a:ext cx="3441400" cy="3226325"/>
          </a:xfrm>
          <a:prstGeom prst="rect">
            <a:avLst/>
          </a:prstGeom>
          <a:noFill/>
          <a:ln>
            <a:noFill/>
          </a:ln>
        </p:spPr>
      </p:pic>
      <p:sp>
        <p:nvSpPr>
          <p:cNvPr id="189" name="Google Shape;189;p28"/>
          <p:cNvSpPr txBox="1"/>
          <p:nvPr/>
        </p:nvSpPr>
        <p:spPr>
          <a:xfrm>
            <a:off x="1794913" y="4564850"/>
            <a:ext cx="263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https://youtu.be/VXUeTfYoaVo</a:t>
            </a:r>
            <a:endParaRPr/>
          </a:p>
        </p:txBody>
      </p:sp>
      <p:pic>
        <p:nvPicPr>
          <p:cNvPr descr="This video contains the sounds of the Common Snipe (gallinago gallinago). &#10;&#10;-------------- Contents of the video -----------------&#10;&#10;0:00 - 1st Song&#10;0:25 - 2nd Song&#10;0:48 - Call" id="190" name="Google Shape;190;p28" title="Common Snipe - Sounds">
            <a:hlinkClick r:id="rId4"/>
          </p:cNvPr>
          <p:cNvPicPr preferRelativeResize="0"/>
          <p:nvPr/>
        </p:nvPicPr>
        <p:blipFill>
          <a:blip r:embed="rId5">
            <a:alphaModFix/>
          </a:blip>
          <a:stretch>
            <a:fillRect/>
          </a:stretch>
        </p:blipFill>
        <p:spPr>
          <a:xfrm>
            <a:off x="2182400" y="3169000"/>
            <a:ext cx="1861133" cy="1395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9"/>
          <p:cNvSpPr txBox="1"/>
          <p:nvPr>
            <p:ph type="title"/>
          </p:nvPr>
        </p:nvSpPr>
        <p:spPr>
          <a:xfrm>
            <a:off x="311700" y="348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Pelican (</a:t>
            </a:r>
            <a:r>
              <a:rPr i="1" lang="en-GB"/>
              <a:t>genus Pelecanus)</a:t>
            </a:r>
            <a:endParaRPr i="1"/>
          </a:p>
        </p:txBody>
      </p:sp>
      <p:sp>
        <p:nvSpPr>
          <p:cNvPr id="196" name="Google Shape;196;p29"/>
          <p:cNvSpPr txBox="1"/>
          <p:nvPr>
            <p:ph idx="1" type="body"/>
          </p:nvPr>
        </p:nvSpPr>
        <p:spPr>
          <a:xfrm>
            <a:off x="311700" y="101772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500">
                <a:solidFill>
                  <a:schemeClr val="dk1"/>
                </a:solidFill>
              </a:rPr>
              <a:t>I</a:t>
            </a:r>
            <a:r>
              <a:rPr lang="en-GB" sz="1500">
                <a:solidFill>
                  <a:schemeClr val="dk1"/>
                </a:solidFill>
              </a:rPr>
              <a:t>t is a white-colored bird with pink elements. It has a pocket in its bill which helps to swallow food. The main food is fish, sometimes shellfish, but their diet also involves crustaceans, amphibians, turtles, and other birds.</a:t>
            </a:r>
            <a:endParaRPr sz="1500">
              <a:solidFill>
                <a:schemeClr val="dk1"/>
              </a:solidFill>
            </a:endParaRPr>
          </a:p>
          <a:p>
            <a:pPr indent="0" lvl="0" marL="0" rtl="0" algn="l">
              <a:spcBef>
                <a:spcPts val="1200"/>
              </a:spcBef>
              <a:spcAft>
                <a:spcPts val="1200"/>
              </a:spcAft>
              <a:buNone/>
            </a:pPr>
            <a:r>
              <a:rPr lang="en-GB" sz="1500">
                <a:solidFill>
                  <a:schemeClr val="dk1"/>
                </a:solidFill>
              </a:rPr>
              <a:t>Once the prey is captured, the bird drains any water accidentally captured by tilting its head and contracting those pouch muscles.</a:t>
            </a:r>
            <a:endParaRPr sz="1500">
              <a:solidFill>
                <a:schemeClr val="dk1"/>
              </a:solidFill>
            </a:endParaRPr>
          </a:p>
        </p:txBody>
      </p:sp>
      <p:sp>
        <p:nvSpPr>
          <p:cNvPr id="197" name="Google Shape;197;p29"/>
          <p:cNvSpPr txBox="1"/>
          <p:nvPr/>
        </p:nvSpPr>
        <p:spPr>
          <a:xfrm>
            <a:off x="311700" y="3943350"/>
            <a:ext cx="340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https://www.youtube.com/watch?v=0jcUHjgi-nM&amp;ab_channel=RollingSounds</a:t>
            </a:r>
            <a:endParaRPr/>
          </a:p>
        </p:txBody>
      </p:sp>
      <p:pic>
        <p:nvPicPr>
          <p:cNvPr descr="pelican sound" id="198" name="Google Shape;198;p29" title="pelican sound">
            <a:hlinkClick r:id="rId3"/>
          </p:cNvPr>
          <p:cNvPicPr preferRelativeResize="0"/>
          <p:nvPr/>
        </p:nvPicPr>
        <p:blipFill>
          <a:blip r:embed="rId4">
            <a:alphaModFix/>
          </a:blip>
          <a:stretch>
            <a:fillRect/>
          </a:stretch>
        </p:blipFill>
        <p:spPr>
          <a:xfrm>
            <a:off x="3840100" y="3766000"/>
            <a:ext cx="1685900" cy="1264425"/>
          </a:xfrm>
          <a:prstGeom prst="rect">
            <a:avLst/>
          </a:prstGeom>
          <a:noFill/>
          <a:ln>
            <a:noFill/>
          </a:ln>
        </p:spPr>
      </p:pic>
      <p:pic>
        <p:nvPicPr>
          <p:cNvPr id="199" name="Google Shape;199;p29"/>
          <p:cNvPicPr preferRelativeResize="0"/>
          <p:nvPr/>
        </p:nvPicPr>
        <p:blipFill>
          <a:blip r:embed="rId5">
            <a:alphaModFix/>
          </a:blip>
          <a:stretch>
            <a:fillRect/>
          </a:stretch>
        </p:blipFill>
        <p:spPr>
          <a:xfrm>
            <a:off x="4572000" y="1017725"/>
            <a:ext cx="3775824" cy="2595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Heron (</a:t>
            </a:r>
            <a:r>
              <a:rPr i="1" lang="en-GB"/>
              <a:t>Ardea cinerea)</a:t>
            </a:r>
            <a:endParaRPr i="1" sz="1550"/>
          </a:p>
        </p:txBody>
      </p:sp>
      <p:sp>
        <p:nvSpPr>
          <p:cNvPr id="205" name="Google Shape;205;p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500">
                <a:solidFill>
                  <a:schemeClr val="dk1"/>
                </a:solidFill>
              </a:rPr>
              <a:t>It is a medium-sized bird. The top of its head is white while the sides are black. The rest of the body has a grey plumage. </a:t>
            </a:r>
            <a:endParaRPr sz="1500">
              <a:solidFill>
                <a:schemeClr val="dk1"/>
              </a:solidFill>
            </a:endParaRPr>
          </a:p>
          <a:p>
            <a:pPr indent="0" lvl="0" marL="0" rtl="0" algn="l">
              <a:spcBef>
                <a:spcPts val="1200"/>
              </a:spcBef>
              <a:spcAft>
                <a:spcPts val="0"/>
              </a:spcAft>
              <a:buNone/>
            </a:pPr>
            <a:r>
              <a:rPr lang="en-GB" sz="1500">
                <a:solidFill>
                  <a:schemeClr val="dk1"/>
                </a:solidFill>
              </a:rPr>
              <a:t>Herons mostly feed on fish and crustaceans. They build their nests close to lakes and rivers</a:t>
            </a:r>
            <a:endParaRPr sz="1500">
              <a:solidFill>
                <a:schemeClr val="dk1"/>
              </a:solidFill>
            </a:endParaRPr>
          </a:p>
          <a:p>
            <a:pPr indent="0" lvl="0" marL="0" rtl="0" algn="l">
              <a:spcBef>
                <a:spcPts val="1200"/>
              </a:spcBef>
              <a:spcAft>
                <a:spcPts val="1200"/>
              </a:spcAft>
              <a:buNone/>
            </a:pPr>
            <a:r>
              <a:rPr lang="en-GB" sz="1500">
                <a:solidFill>
                  <a:schemeClr val="dk1"/>
                </a:solidFill>
              </a:rPr>
              <a:t>Herons can be seen in </a:t>
            </a:r>
            <a:r>
              <a:rPr lang="en-GB" sz="1500">
                <a:solidFill>
                  <a:schemeClr val="dk1"/>
                </a:solidFill>
              </a:rPr>
              <a:t>Eurasia</a:t>
            </a:r>
            <a:r>
              <a:rPr lang="en-GB" sz="1500">
                <a:solidFill>
                  <a:schemeClr val="dk1"/>
                </a:solidFill>
              </a:rPr>
              <a:t> and some parts of Africa.</a:t>
            </a:r>
            <a:endParaRPr sz="1500">
              <a:solidFill>
                <a:schemeClr val="dk1"/>
              </a:solidFill>
            </a:endParaRPr>
          </a:p>
        </p:txBody>
      </p:sp>
      <p:pic>
        <p:nvPicPr>
          <p:cNvPr id="206" name="Google Shape;206;p30"/>
          <p:cNvPicPr preferRelativeResize="0"/>
          <p:nvPr/>
        </p:nvPicPr>
        <p:blipFill>
          <a:blip r:embed="rId3">
            <a:alphaModFix/>
          </a:blip>
          <a:stretch>
            <a:fillRect/>
          </a:stretch>
        </p:blipFill>
        <p:spPr>
          <a:xfrm>
            <a:off x="5089900" y="599825"/>
            <a:ext cx="3430198" cy="2288400"/>
          </a:xfrm>
          <a:prstGeom prst="rect">
            <a:avLst/>
          </a:prstGeom>
          <a:noFill/>
          <a:ln>
            <a:noFill/>
          </a:ln>
        </p:spPr>
      </p:pic>
      <p:sp>
        <p:nvSpPr>
          <p:cNvPr id="207" name="Google Shape;207;p30"/>
          <p:cNvSpPr txBox="1"/>
          <p:nvPr/>
        </p:nvSpPr>
        <p:spPr>
          <a:xfrm>
            <a:off x="311700" y="4211250"/>
            <a:ext cx="399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https://www.youtube.com/watch?v=NGy87LuN4aM&amp;ab_channel=PanDzi%C4%99cio%C5%82</a:t>
            </a:r>
            <a:endParaRPr/>
          </a:p>
        </p:txBody>
      </p:sp>
      <p:pic>
        <p:nvPicPr>
          <p:cNvPr descr="Delfina sierpień 2013" id="208" name="Google Shape;208;p30" title="czapla siwa (Ardea cinerea)">
            <a:hlinkClick r:id="rId4"/>
          </p:cNvPr>
          <p:cNvPicPr preferRelativeResize="0"/>
          <p:nvPr/>
        </p:nvPicPr>
        <p:blipFill>
          <a:blip r:embed="rId5">
            <a:alphaModFix/>
          </a:blip>
          <a:stretch>
            <a:fillRect/>
          </a:stretch>
        </p:blipFill>
        <p:spPr>
          <a:xfrm>
            <a:off x="4396975" y="3048050"/>
            <a:ext cx="2371726" cy="1778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311700" y="273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Tern (Common tern; </a:t>
            </a:r>
            <a:r>
              <a:rPr i="1" lang="en-GB"/>
              <a:t>Sterna hirundo)</a:t>
            </a:r>
            <a:endParaRPr i="1"/>
          </a:p>
        </p:txBody>
      </p:sp>
      <p:sp>
        <p:nvSpPr>
          <p:cNvPr id="214" name="Google Shape;214;p31"/>
          <p:cNvSpPr txBox="1"/>
          <p:nvPr>
            <p:ph idx="1" type="body"/>
          </p:nvPr>
        </p:nvSpPr>
        <p:spPr>
          <a:xfrm>
            <a:off x="311700" y="938150"/>
            <a:ext cx="39999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2"/>
              <a:buNone/>
            </a:pPr>
            <a:r>
              <a:rPr lang="en-GB" sz="1500">
                <a:solidFill>
                  <a:schemeClr val="dk1"/>
                </a:solidFill>
              </a:rPr>
              <a:t>Mostly their feather is white with fade </a:t>
            </a:r>
            <a:r>
              <a:rPr lang="en-GB" sz="1500">
                <a:solidFill>
                  <a:schemeClr val="dk1"/>
                </a:solidFill>
              </a:rPr>
              <a:t>effect</a:t>
            </a:r>
            <a:r>
              <a:rPr lang="en-GB" sz="1500">
                <a:solidFill>
                  <a:schemeClr val="dk1"/>
                </a:solidFill>
              </a:rPr>
              <a:t>. The head during the summer/spring season has a black cap. Their peck is orange-black.</a:t>
            </a:r>
            <a:endParaRPr sz="1500">
              <a:solidFill>
                <a:schemeClr val="dk1"/>
              </a:solidFill>
            </a:endParaRPr>
          </a:p>
          <a:p>
            <a:pPr indent="0" lvl="0" marL="0" rtl="0" algn="l">
              <a:lnSpc>
                <a:spcPct val="95000"/>
              </a:lnSpc>
              <a:spcBef>
                <a:spcPts val="1200"/>
              </a:spcBef>
              <a:spcAft>
                <a:spcPts val="0"/>
              </a:spcAft>
              <a:buSzPts val="852"/>
              <a:buNone/>
            </a:pPr>
            <a:r>
              <a:rPr lang="en-GB" sz="1500">
                <a:solidFill>
                  <a:schemeClr val="dk1"/>
                </a:solidFill>
              </a:rPr>
              <a:t>They live near gritty (sandy, gravelly) terrain. Terns can be found on every continent </a:t>
            </a:r>
            <a:r>
              <a:rPr lang="en-GB" sz="1500">
                <a:solidFill>
                  <a:schemeClr val="dk1"/>
                </a:solidFill>
              </a:rPr>
              <a:t>including Antarctica.</a:t>
            </a:r>
            <a:endParaRPr sz="1500">
              <a:solidFill>
                <a:schemeClr val="dk1"/>
              </a:solidFill>
            </a:endParaRPr>
          </a:p>
          <a:p>
            <a:pPr indent="0" lvl="0" marL="0" rtl="0" algn="l">
              <a:lnSpc>
                <a:spcPct val="95000"/>
              </a:lnSpc>
              <a:spcBef>
                <a:spcPts val="1200"/>
              </a:spcBef>
              <a:spcAft>
                <a:spcPts val="0"/>
              </a:spcAft>
              <a:buSzPts val="852"/>
              <a:buNone/>
            </a:pPr>
            <a:r>
              <a:rPr lang="en-GB" sz="1500">
                <a:solidFill>
                  <a:schemeClr val="dk1"/>
                </a:solidFill>
              </a:rPr>
              <a:t>These birds live in groups and they are ready to procreate after 3-4 years.</a:t>
            </a:r>
            <a:endParaRPr sz="1500">
              <a:solidFill>
                <a:schemeClr val="dk1"/>
              </a:solidFill>
            </a:endParaRPr>
          </a:p>
          <a:p>
            <a:pPr indent="0" lvl="0" marL="0" rtl="0" algn="l">
              <a:lnSpc>
                <a:spcPct val="95000"/>
              </a:lnSpc>
              <a:spcBef>
                <a:spcPts val="1200"/>
              </a:spcBef>
              <a:spcAft>
                <a:spcPts val="0"/>
              </a:spcAft>
              <a:buClr>
                <a:schemeClr val="dk1"/>
              </a:buClr>
              <a:buSzPts val="852"/>
              <a:buFont typeface="Arial"/>
              <a:buNone/>
            </a:pPr>
            <a:r>
              <a:rPr lang="en-GB" sz="1500">
                <a:solidFill>
                  <a:schemeClr val="dk1"/>
                </a:solidFill>
              </a:rPr>
              <a:t>They hunt for fish and water invertebrates (small creatures without bones)</a:t>
            </a:r>
            <a:endParaRPr sz="1500">
              <a:solidFill>
                <a:schemeClr val="dk1"/>
              </a:solidFill>
            </a:endParaRPr>
          </a:p>
          <a:p>
            <a:pPr indent="0" lvl="0" marL="0" rtl="0" algn="l">
              <a:lnSpc>
                <a:spcPct val="95000"/>
              </a:lnSpc>
              <a:spcBef>
                <a:spcPts val="1200"/>
              </a:spcBef>
              <a:spcAft>
                <a:spcPts val="1200"/>
              </a:spcAft>
              <a:buSzPts val="852"/>
              <a:buNone/>
            </a:pPr>
            <a:r>
              <a:t/>
            </a:r>
            <a:endParaRPr sz="1162">
              <a:solidFill>
                <a:schemeClr val="dk1"/>
              </a:solidFill>
            </a:endParaRPr>
          </a:p>
        </p:txBody>
      </p:sp>
      <p:pic>
        <p:nvPicPr>
          <p:cNvPr id="215" name="Google Shape;215;p31"/>
          <p:cNvPicPr preferRelativeResize="0"/>
          <p:nvPr/>
        </p:nvPicPr>
        <p:blipFill>
          <a:blip r:embed="rId3">
            <a:alphaModFix/>
          </a:blip>
          <a:stretch>
            <a:fillRect/>
          </a:stretch>
        </p:blipFill>
        <p:spPr>
          <a:xfrm>
            <a:off x="5286975" y="846273"/>
            <a:ext cx="3545325" cy="2660974"/>
          </a:xfrm>
          <a:prstGeom prst="rect">
            <a:avLst/>
          </a:prstGeom>
          <a:noFill/>
          <a:ln>
            <a:noFill/>
          </a:ln>
        </p:spPr>
      </p:pic>
      <p:sp>
        <p:nvSpPr>
          <p:cNvPr id="216" name="Google Shape;216;p31"/>
          <p:cNvSpPr txBox="1"/>
          <p:nvPr/>
        </p:nvSpPr>
        <p:spPr>
          <a:xfrm>
            <a:off x="311700" y="4446425"/>
            <a:ext cx="3256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https://www.youtube.com/watch?v=bGWiat9ZBfc</a:t>
            </a:r>
            <a:endParaRPr/>
          </a:p>
        </p:txBody>
      </p:sp>
      <p:pic>
        <p:nvPicPr>
          <p:cNvPr descr="Bird Song Playlist - click here : http://www.youtube.com/playlist?list=PLEEA7834625A754AE Please see my ANIMAL SOUNDS playlist http://www.youtube.com/playlist?list=PL-rmNKGsfF5VRp4tMrQpxPOlAlgh4WEbI&#10;Arctic Tern ~ Bird Call ~ Bird Song.&#10;The Arctic Tern (Sterna paradisaea) is a seabird of the tern family Sternidae. This bird has a circumpolar breeding distribution covering the Arctic and sub-Arctic regions of Europe, Asia, and North America (as far south as Brittany and Massachusetts). The species is strongly migratory, seeing two summers each year as it migrates from its northern breeding grounds along a winding route to the oceans around Antarctica and back, a round trip of about 70,900 km (c. 44,300 miles) each year.[3] This is by far the longest regular migration by any known animal. The Arctic Tern flies as well as glides through the air, performing almost all of its tasks in the air. It nests once every one to three years (depending on its mating cycle); once it has finished nesting it takes to the sky for another long southern migration.&#10;&#10;Arctic Terns are medium-sized birds. They have a length of 33--39 cm (13--15 in) and a wingspan of 76--85 cm (26--30 in). They are mainly grey and white plumaged, with a red beak (as long as the head, straight, with pronounced gonys) and feet, white forehead, a black nape and crown (streaked white), and white cheeks. The grey mantle is 305 mm, and the scapulae are fringed brown, some tipped white. The upper wing is grey with a white leading edge, and the collar is completely white, as is the rump. The deeply forked tail is whitish, with grey outer webs. The hindcrown to the ear-coverts is black.&#10;&#10;Arctic Terns are long-lived birds, with many reaching thirty years of age. They eat mainly fish and small marine invertebrates. The species is abundant, with an estimated one million individuals. While the trend in the number of individuals in the species as a whole is not known, exploitation in the past has reduced this bird's numbers in the southern reaches of its range..&#10;http://en.wikipedia.org/wiki/Arctic_Tern" id="217" name="Google Shape;217;p31" title="Arctic Tern ~ Bird Call ~ Bird Song">
            <a:hlinkClick r:id="rId4"/>
          </p:cNvPr>
          <p:cNvPicPr preferRelativeResize="0"/>
          <p:nvPr/>
        </p:nvPicPr>
        <p:blipFill>
          <a:blip r:embed="rId5">
            <a:alphaModFix/>
          </a:blip>
          <a:stretch>
            <a:fillRect/>
          </a:stretch>
        </p:blipFill>
        <p:spPr>
          <a:xfrm>
            <a:off x="3686175" y="3575225"/>
            <a:ext cx="1982400" cy="1486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Seagull (Common gull; </a:t>
            </a:r>
            <a:r>
              <a:rPr i="1" lang="en-GB"/>
              <a:t>Larus canus</a:t>
            </a:r>
            <a:r>
              <a:rPr lang="en-GB"/>
              <a:t>)</a:t>
            </a:r>
            <a:endParaRPr/>
          </a:p>
        </p:txBody>
      </p:sp>
      <p:sp>
        <p:nvSpPr>
          <p:cNvPr id="61" name="Google Shape;61;p14"/>
          <p:cNvSpPr txBox="1"/>
          <p:nvPr>
            <p:ph idx="1" type="body"/>
          </p:nvPr>
        </p:nvSpPr>
        <p:spPr>
          <a:xfrm>
            <a:off x="311700" y="1152475"/>
            <a:ext cx="4393500" cy="3691200"/>
          </a:xfrm>
          <a:prstGeom prst="rect">
            <a:avLst/>
          </a:prstGeom>
        </p:spPr>
        <p:txBody>
          <a:bodyPr anchorCtr="0" anchor="t" bIns="91425" lIns="91425" spcFirstLastPara="1" rIns="91425" wrap="square" tIns="91425">
            <a:noAutofit/>
          </a:bodyPr>
          <a:lstStyle/>
          <a:p>
            <a:pPr indent="0" lvl="0" marL="0" rtl="0" algn="just">
              <a:lnSpc>
                <a:spcPct val="105000"/>
              </a:lnSpc>
              <a:spcBef>
                <a:spcPts val="0"/>
              </a:spcBef>
              <a:spcAft>
                <a:spcPts val="0"/>
              </a:spcAft>
              <a:buSzPts val="852"/>
              <a:buNone/>
            </a:pPr>
            <a:r>
              <a:rPr lang="en-GB" sz="1537">
                <a:solidFill>
                  <a:schemeClr val="dk1"/>
                </a:solidFill>
              </a:rPr>
              <a:t>The common gull is similar to the herring group, however, it’s smaller. Seagulls are primarily white, yet, the backs and upper parts of their wings are blue-greyish. They have black and white tails and ends of wings. Seagulls make their nests on the ground and nest in flocks. They mate once a year laying about three eggs in May. They eat smaller fish and crustaceans. Sometimes they consume dead rodents. There are a lot of gull nests along the Vistula river, and they like living near shores on sandy beaches without many leaves of grass or bushes.</a:t>
            </a:r>
            <a:endParaRPr sz="1537">
              <a:solidFill>
                <a:schemeClr val="dk1"/>
              </a:solidFill>
            </a:endParaRPr>
          </a:p>
          <a:p>
            <a:pPr indent="0" lvl="0" marL="0" rtl="0" algn="l">
              <a:lnSpc>
                <a:spcPct val="105000"/>
              </a:lnSpc>
              <a:spcBef>
                <a:spcPts val="0"/>
              </a:spcBef>
              <a:spcAft>
                <a:spcPts val="0"/>
              </a:spcAft>
              <a:buSzPts val="852"/>
              <a:buNone/>
            </a:pPr>
            <a:r>
              <a:t/>
            </a:r>
            <a:endParaRPr sz="952">
              <a:solidFill>
                <a:schemeClr val="dk1"/>
              </a:solidFill>
            </a:endParaRPr>
          </a:p>
          <a:p>
            <a:pPr indent="0" lvl="0" marL="0" rtl="0" algn="l">
              <a:lnSpc>
                <a:spcPct val="105000"/>
              </a:lnSpc>
              <a:spcBef>
                <a:spcPts val="0"/>
              </a:spcBef>
              <a:spcAft>
                <a:spcPts val="0"/>
              </a:spcAft>
              <a:buSzPts val="852"/>
              <a:buNone/>
            </a:pPr>
            <a:r>
              <a:t/>
            </a:r>
            <a:endParaRPr sz="952">
              <a:solidFill>
                <a:schemeClr val="dk1"/>
              </a:solidFill>
            </a:endParaRPr>
          </a:p>
          <a:p>
            <a:pPr indent="0" lvl="0" marL="0" rtl="0" algn="l">
              <a:lnSpc>
                <a:spcPct val="105000"/>
              </a:lnSpc>
              <a:spcBef>
                <a:spcPts val="0"/>
              </a:spcBef>
              <a:spcAft>
                <a:spcPts val="0"/>
              </a:spcAft>
              <a:buSzPts val="852"/>
              <a:buNone/>
            </a:pPr>
            <a:r>
              <a:t/>
            </a:r>
            <a:endParaRPr sz="952">
              <a:solidFill>
                <a:schemeClr val="dk1"/>
              </a:solidFill>
            </a:endParaRPr>
          </a:p>
          <a:p>
            <a:pPr indent="0" lvl="0" marL="0" rtl="0" algn="l">
              <a:lnSpc>
                <a:spcPct val="105000"/>
              </a:lnSpc>
              <a:spcBef>
                <a:spcPts val="0"/>
              </a:spcBef>
              <a:spcAft>
                <a:spcPts val="0"/>
              </a:spcAft>
              <a:buClr>
                <a:schemeClr val="dk1"/>
              </a:buClr>
              <a:buSzPts val="852"/>
              <a:buFont typeface="Arial"/>
              <a:buNone/>
            </a:pPr>
            <a:r>
              <a:t/>
            </a:r>
            <a:endParaRPr sz="952">
              <a:solidFill>
                <a:schemeClr val="dk1"/>
              </a:solidFill>
            </a:endParaRPr>
          </a:p>
        </p:txBody>
      </p:sp>
      <p:pic>
        <p:nvPicPr>
          <p:cNvPr id="62" name="Google Shape;62;p14"/>
          <p:cNvPicPr preferRelativeResize="0"/>
          <p:nvPr/>
        </p:nvPicPr>
        <p:blipFill>
          <a:blip r:embed="rId3">
            <a:alphaModFix/>
          </a:blip>
          <a:stretch>
            <a:fillRect/>
          </a:stretch>
        </p:blipFill>
        <p:spPr>
          <a:xfrm>
            <a:off x="5062275" y="1335150"/>
            <a:ext cx="3770036" cy="2473200"/>
          </a:xfrm>
          <a:prstGeom prst="rect">
            <a:avLst/>
          </a:prstGeom>
          <a:noFill/>
          <a:ln>
            <a:noFill/>
          </a:ln>
        </p:spPr>
      </p:pic>
      <p:sp>
        <p:nvSpPr>
          <p:cNvPr id="63" name="Google Shape;63;p14"/>
          <p:cNvSpPr txBox="1"/>
          <p:nvPr/>
        </p:nvSpPr>
        <p:spPr>
          <a:xfrm>
            <a:off x="5062275" y="4208025"/>
            <a:ext cx="23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https://youtu.be/l4l9ykGeleI</a:t>
            </a:r>
            <a:endParaRPr/>
          </a:p>
        </p:txBody>
      </p:sp>
      <p:pic>
        <p:nvPicPr>
          <p:cNvPr descr="Seagull - Sound Effect | ProSounds&#10;&#10;💰 Free Amazon Gifts: https://amzn.to/3Nmr3S9&#10;Support the channel by using our Amazon affiliate link! (no extra cost to you!)&#10;&#10;Please like the video &amp; subscribe if you enjoy 👍&#10;&#10;This video includes: seagull sound effect,seagull sound effects,seagull sounds,seagull sounds effects,seagull sound,seagull beach sound effect,seagulls sound effect,beach sounds with seagulls,sea gull sounds,seagull,seagull noises,sea gull sound effect,seagull sound beach,sound effect,free sound effects,seagull noise,seagull bird,seagulls,seagull sounds loud,sounds of seagulls,bird,seagulls sounds,seagull call,seagull laughing,seagull flight,seagull flying,prosounds" id="64" name="Google Shape;64;p14" title="Seagull - Sound Effect | ProSounds">
            <a:hlinkClick r:id="rId4"/>
          </p:cNvPr>
          <p:cNvPicPr preferRelativeResize="0"/>
          <p:nvPr/>
        </p:nvPicPr>
        <p:blipFill>
          <a:blip r:embed="rId5">
            <a:alphaModFix/>
          </a:blip>
          <a:stretch>
            <a:fillRect/>
          </a:stretch>
        </p:blipFill>
        <p:spPr>
          <a:xfrm>
            <a:off x="7427100" y="3881175"/>
            <a:ext cx="1405194" cy="1053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1000"/>
                                        <p:tgtEl>
                                          <p:spTgt spid="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txBox="1"/>
          <p:nvPr>
            <p:ph type="title"/>
          </p:nvPr>
        </p:nvSpPr>
        <p:spPr>
          <a:xfrm>
            <a:off x="311700" y="241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Lark (</a:t>
            </a:r>
            <a:r>
              <a:rPr i="1" lang="en-GB" sz="2822">
                <a:solidFill>
                  <a:srgbClr val="202124"/>
                </a:solidFill>
                <a:highlight>
                  <a:srgbClr val="FFFFFF"/>
                </a:highlight>
              </a:rPr>
              <a:t>Alauda arvensis)</a:t>
            </a:r>
            <a:endParaRPr i="1" sz="2022"/>
          </a:p>
        </p:txBody>
      </p:sp>
      <p:sp>
        <p:nvSpPr>
          <p:cNvPr id="223" name="Google Shape;223;p32"/>
          <p:cNvSpPr txBox="1"/>
          <p:nvPr>
            <p:ph idx="1" type="body"/>
          </p:nvPr>
        </p:nvSpPr>
        <p:spPr>
          <a:xfrm>
            <a:off x="311700" y="814125"/>
            <a:ext cx="3999900" cy="400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1"/>
                </a:solidFill>
              </a:rPr>
              <a:t>Larks are small to medium-sized </a:t>
            </a:r>
            <a:r>
              <a:rPr lang="en-GB" sz="1300">
                <a:solidFill>
                  <a:schemeClr val="dk1"/>
                </a:solidFill>
              </a:rPr>
              <a:t>beautiful</a:t>
            </a:r>
            <a:r>
              <a:rPr lang="en-GB" sz="1300">
                <a:solidFill>
                  <a:schemeClr val="dk1"/>
                </a:solidFill>
              </a:rPr>
              <a:t> birds. </a:t>
            </a:r>
            <a:r>
              <a:rPr lang="en-GB" sz="1300">
                <a:solidFill>
                  <a:schemeClr val="dk1"/>
                </a:solidFill>
                <a:highlight>
                  <a:srgbClr val="FFFFFF"/>
                </a:highlight>
              </a:rPr>
              <a:t>Most have streaked brown plumage, some boldly marked with black or white.</a:t>
            </a:r>
            <a:r>
              <a:rPr lang="en-GB" sz="1300">
                <a:solidFill>
                  <a:schemeClr val="dk1"/>
                </a:solidFill>
              </a:rPr>
              <a:t> </a:t>
            </a:r>
            <a:endParaRPr sz="1300">
              <a:solidFill>
                <a:schemeClr val="dk1"/>
              </a:solidFill>
            </a:endParaRPr>
          </a:p>
          <a:p>
            <a:pPr indent="0" lvl="0" marL="0" rtl="0" algn="l">
              <a:spcBef>
                <a:spcPts val="1200"/>
              </a:spcBef>
              <a:spcAft>
                <a:spcPts val="0"/>
              </a:spcAft>
              <a:buNone/>
            </a:pPr>
            <a:r>
              <a:rPr lang="en-GB" sz="1300">
                <a:solidFill>
                  <a:schemeClr val="dk1"/>
                </a:solidFill>
              </a:rPr>
              <a:t>Lark’s warble is exceptionally beautiful. They can sing and breath at the same time.At the beginning of XXth century people used to eat them.</a:t>
            </a:r>
            <a:endParaRPr sz="1300">
              <a:solidFill>
                <a:schemeClr val="dk1"/>
              </a:solidFill>
            </a:endParaRPr>
          </a:p>
          <a:p>
            <a:pPr indent="0" lvl="0" marL="0" rtl="0" algn="l">
              <a:spcBef>
                <a:spcPts val="1200"/>
              </a:spcBef>
              <a:spcAft>
                <a:spcPts val="0"/>
              </a:spcAft>
              <a:buNone/>
            </a:pPr>
            <a:r>
              <a:rPr lang="en-GB" sz="1300">
                <a:solidFill>
                  <a:srgbClr val="202124"/>
                </a:solidFill>
                <a:highlight>
                  <a:srgbClr val="FFFFFF"/>
                </a:highlight>
              </a:rPr>
              <a:t>Larks are omnivorous and forage on the ground. They eat many species of insects in addition to seeds, grasses, leaves, buds, fruits and flowers</a:t>
            </a:r>
            <a:endParaRPr sz="1300">
              <a:solidFill>
                <a:srgbClr val="202124"/>
              </a:solidFill>
              <a:highlight>
                <a:srgbClr val="FFFFFF"/>
              </a:highlight>
            </a:endParaRPr>
          </a:p>
          <a:p>
            <a:pPr indent="0" lvl="0" marL="0" rtl="0" algn="l">
              <a:spcBef>
                <a:spcPts val="1200"/>
              </a:spcBef>
              <a:spcAft>
                <a:spcPts val="0"/>
              </a:spcAft>
              <a:buNone/>
            </a:pPr>
            <a:r>
              <a:rPr lang="en-GB" sz="1300">
                <a:solidFill>
                  <a:srgbClr val="202124"/>
                </a:solidFill>
                <a:highlight>
                  <a:srgbClr val="FFFFFF"/>
                </a:highlight>
              </a:rPr>
              <a:t>They are migratory birds.</a:t>
            </a:r>
            <a:r>
              <a:rPr lang="en-GB" sz="1300">
                <a:solidFill>
                  <a:srgbClr val="202122"/>
                </a:solidFill>
                <a:highlight>
                  <a:srgbClr val="FFFFFF"/>
                </a:highlight>
              </a:rPr>
              <a:t>Habitats vary widely, but many species live in dry regions.</a:t>
            </a:r>
            <a:endParaRPr sz="1300">
              <a:solidFill>
                <a:srgbClr val="202124"/>
              </a:solidFill>
              <a:highlight>
                <a:srgbClr val="FFFFFF"/>
              </a:highlight>
            </a:endParaRPr>
          </a:p>
          <a:p>
            <a:pPr indent="0" lvl="0" marL="0" rtl="0" algn="l">
              <a:spcBef>
                <a:spcPts val="1200"/>
              </a:spcBef>
              <a:spcAft>
                <a:spcPts val="0"/>
              </a:spcAft>
              <a:buClr>
                <a:schemeClr val="dk1"/>
              </a:buClr>
              <a:buSzPts val="1100"/>
              <a:buFont typeface="Arial"/>
              <a:buNone/>
            </a:pPr>
            <a:r>
              <a:t/>
            </a:r>
            <a:endParaRPr sz="1300">
              <a:solidFill>
                <a:schemeClr val="dk1"/>
              </a:solidFill>
            </a:endParaRPr>
          </a:p>
          <a:p>
            <a:pPr indent="0" lvl="0" marL="0" rtl="0" algn="l">
              <a:spcBef>
                <a:spcPts val="1200"/>
              </a:spcBef>
              <a:spcAft>
                <a:spcPts val="1200"/>
              </a:spcAft>
              <a:buNone/>
            </a:pPr>
            <a:r>
              <a:t/>
            </a:r>
            <a:endParaRPr sz="1500">
              <a:solidFill>
                <a:schemeClr val="dk1"/>
              </a:solidFill>
            </a:endParaRPr>
          </a:p>
        </p:txBody>
      </p:sp>
      <p:pic>
        <p:nvPicPr>
          <p:cNvPr id="224" name="Google Shape;224;p32"/>
          <p:cNvPicPr preferRelativeResize="0"/>
          <p:nvPr/>
        </p:nvPicPr>
        <p:blipFill>
          <a:blip r:embed="rId3">
            <a:alphaModFix/>
          </a:blip>
          <a:stretch>
            <a:fillRect/>
          </a:stretch>
        </p:blipFill>
        <p:spPr>
          <a:xfrm>
            <a:off x="4572000" y="814126"/>
            <a:ext cx="4062400" cy="2753225"/>
          </a:xfrm>
          <a:prstGeom prst="rect">
            <a:avLst/>
          </a:prstGeom>
          <a:noFill/>
          <a:ln>
            <a:noFill/>
          </a:ln>
        </p:spPr>
      </p:pic>
      <p:sp>
        <p:nvSpPr>
          <p:cNvPr id="225" name="Google Shape;225;p32"/>
          <p:cNvSpPr txBox="1"/>
          <p:nvPr/>
        </p:nvSpPr>
        <p:spPr>
          <a:xfrm>
            <a:off x="311700" y="4436275"/>
            <a:ext cx="3850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https://www.youtube.com/watch?v=ssEZWMsQg_8&amp;ab_channel=WildlifeWorld</a:t>
            </a:r>
            <a:endParaRPr/>
          </a:p>
        </p:txBody>
      </p:sp>
      <p:pic>
        <p:nvPicPr>
          <p:cNvPr descr="Skylark. Singing birds in the spring. Chirping lark in the sky. Bird sounds" id="226" name="Google Shape;226;p32" title="Skylark. Singing and chirping birds in the spring sky">
            <a:hlinkClick r:id="rId4"/>
          </p:cNvPr>
          <p:cNvPicPr preferRelativeResize="0"/>
          <p:nvPr/>
        </p:nvPicPr>
        <p:blipFill>
          <a:blip r:embed="rId5">
            <a:alphaModFix/>
          </a:blip>
          <a:stretch>
            <a:fillRect/>
          </a:stretch>
        </p:blipFill>
        <p:spPr>
          <a:xfrm>
            <a:off x="4311600" y="3741900"/>
            <a:ext cx="1746650" cy="130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Hummingbird (</a:t>
            </a:r>
            <a:r>
              <a:rPr i="1" lang="en-GB" sz="2761">
                <a:solidFill>
                  <a:srgbClr val="202124"/>
                </a:solidFill>
                <a:highlight>
                  <a:srgbClr val="FFFFFF"/>
                </a:highlight>
              </a:rPr>
              <a:t>Trochilidae)</a:t>
            </a:r>
            <a:endParaRPr i="1" sz="2761"/>
          </a:p>
        </p:txBody>
      </p:sp>
      <p:sp>
        <p:nvSpPr>
          <p:cNvPr id="232" name="Google Shape;232;p33"/>
          <p:cNvSpPr txBox="1"/>
          <p:nvPr>
            <p:ph idx="1" type="body"/>
          </p:nvPr>
        </p:nvSpPr>
        <p:spPr>
          <a:xfrm>
            <a:off x="311700" y="1152475"/>
            <a:ext cx="3999900" cy="36159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GB" sz="1600">
                <a:solidFill>
                  <a:schemeClr val="dk1"/>
                </a:solidFill>
              </a:rPr>
              <a:t>Hummingbirds are the smallest birds on the Earth, from what they are most known for along with long, thin bills and amazing agility to fly. </a:t>
            </a:r>
            <a:endParaRPr sz="1600">
              <a:solidFill>
                <a:schemeClr val="dk1"/>
              </a:solidFill>
            </a:endParaRPr>
          </a:p>
          <a:p>
            <a:pPr indent="0" lvl="0" marL="0" rtl="0" algn="l">
              <a:spcBef>
                <a:spcPts val="1200"/>
              </a:spcBef>
              <a:spcAft>
                <a:spcPts val="0"/>
              </a:spcAft>
              <a:buNone/>
            </a:pPr>
            <a:r>
              <a:rPr lang="en-GB" sz="1600">
                <a:solidFill>
                  <a:schemeClr val="dk1"/>
                </a:solidFill>
              </a:rPr>
              <a:t>They are the only birds that can fly backwards. Hummingbirds cannot walk.</a:t>
            </a:r>
            <a:endParaRPr sz="1600">
              <a:solidFill>
                <a:schemeClr val="dk1"/>
              </a:solidFill>
            </a:endParaRPr>
          </a:p>
          <a:p>
            <a:pPr indent="0" lvl="0" marL="0" rtl="0" algn="l">
              <a:spcBef>
                <a:spcPts val="1200"/>
              </a:spcBef>
              <a:spcAft>
                <a:spcPts val="0"/>
              </a:spcAft>
              <a:buNone/>
            </a:pPr>
            <a:r>
              <a:rPr lang="en-GB" sz="1600">
                <a:solidFill>
                  <a:schemeClr val="dk1"/>
                </a:solidFill>
              </a:rPr>
              <a:t>They can eat food two times bigger than their weight. Hummingbird eat </a:t>
            </a:r>
            <a:r>
              <a:rPr lang="en-GB" sz="1600">
                <a:solidFill>
                  <a:srgbClr val="202124"/>
                </a:solidFill>
                <a:highlight>
                  <a:srgbClr val="FFFFFF"/>
                </a:highlight>
              </a:rPr>
              <a:t>small insects like fruit flies, mosquitoes and gnats.</a:t>
            </a:r>
            <a:endParaRPr sz="1600">
              <a:solidFill>
                <a:srgbClr val="202124"/>
              </a:solidFill>
              <a:highlight>
                <a:srgbClr val="FFFFFF"/>
              </a:highlight>
            </a:endParaRPr>
          </a:p>
          <a:p>
            <a:pPr indent="0" lvl="0" marL="0" rtl="0" algn="l">
              <a:spcBef>
                <a:spcPts val="1200"/>
              </a:spcBef>
              <a:spcAft>
                <a:spcPts val="0"/>
              </a:spcAft>
              <a:buNone/>
            </a:pPr>
            <a:r>
              <a:rPr lang="en-GB" sz="1600">
                <a:solidFill>
                  <a:srgbClr val="202124"/>
                </a:solidFill>
                <a:highlight>
                  <a:srgbClr val="FFFFFF"/>
                </a:highlight>
              </a:rPr>
              <a:t>They can be seen a lot in both North and South America including Alaska.</a:t>
            </a:r>
            <a:endParaRPr sz="1600">
              <a:solidFill>
                <a:srgbClr val="202124"/>
              </a:solidFill>
              <a:highlight>
                <a:srgbClr val="FFFFFF"/>
              </a:highlight>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Clr>
                <a:schemeClr val="dk1"/>
              </a:buClr>
              <a:buSzPct val="73333"/>
              <a:buFont typeface="Arial"/>
              <a:buNone/>
            </a:pPr>
            <a:r>
              <a:t/>
            </a:r>
            <a:endParaRPr sz="1500">
              <a:solidFill>
                <a:schemeClr val="dk1"/>
              </a:solidFill>
            </a:endParaRPr>
          </a:p>
          <a:p>
            <a:pPr indent="0" lvl="0" marL="0" rtl="0" algn="l">
              <a:spcBef>
                <a:spcPts val="1200"/>
              </a:spcBef>
              <a:spcAft>
                <a:spcPts val="1200"/>
              </a:spcAft>
              <a:buNone/>
            </a:pPr>
            <a:r>
              <a:t/>
            </a:r>
            <a:endParaRPr/>
          </a:p>
        </p:txBody>
      </p:sp>
      <p:pic>
        <p:nvPicPr>
          <p:cNvPr id="233" name="Google Shape;233;p33"/>
          <p:cNvPicPr preferRelativeResize="0"/>
          <p:nvPr/>
        </p:nvPicPr>
        <p:blipFill>
          <a:blip r:embed="rId3">
            <a:alphaModFix/>
          </a:blip>
          <a:stretch>
            <a:fillRect/>
          </a:stretch>
        </p:blipFill>
        <p:spPr>
          <a:xfrm>
            <a:off x="4714875" y="1152475"/>
            <a:ext cx="3901676" cy="2194701"/>
          </a:xfrm>
          <a:prstGeom prst="rect">
            <a:avLst/>
          </a:prstGeom>
          <a:noFill/>
          <a:ln>
            <a:noFill/>
          </a:ln>
        </p:spPr>
      </p:pic>
      <p:sp>
        <p:nvSpPr>
          <p:cNvPr id="234" name="Google Shape;234;p33"/>
          <p:cNvSpPr txBox="1"/>
          <p:nvPr/>
        </p:nvSpPr>
        <p:spPr>
          <a:xfrm>
            <a:off x="289325" y="4414850"/>
            <a:ext cx="3493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https://www.youtube.com/watch?v=yiidrwWv3p0&amp;ab_channel=MatthewOlson</a:t>
            </a:r>
            <a:endParaRPr/>
          </a:p>
        </p:txBody>
      </p:sp>
      <p:pic>
        <p:nvPicPr>
          <p:cNvPr descr="Fernhill Wetlands - Forest Grove, OR" id="235" name="Google Shape;235;p33" title="Anna's Hummingbird Singing">
            <a:hlinkClick r:id="rId4"/>
          </p:cNvPr>
          <p:cNvPicPr preferRelativeResize="0"/>
          <p:nvPr/>
        </p:nvPicPr>
        <p:blipFill>
          <a:blip r:embed="rId5">
            <a:alphaModFix/>
          </a:blip>
          <a:stretch>
            <a:fillRect/>
          </a:stretch>
        </p:blipFill>
        <p:spPr>
          <a:xfrm>
            <a:off x="4189825" y="3672250"/>
            <a:ext cx="1810925" cy="1358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Crane (Common crane; </a:t>
            </a:r>
            <a:r>
              <a:rPr i="1" lang="en-GB"/>
              <a:t>Grus grus</a:t>
            </a:r>
            <a:r>
              <a:rPr lang="en-GB"/>
              <a:t>)</a:t>
            </a:r>
            <a:endParaRPr/>
          </a:p>
        </p:txBody>
      </p:sp>
      <p:sp>
        <p:nvSpPr>
          <p:cNvPr id="241" name="Google Shape;241;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200">
                <a:solidFill>
                  <a:schemeClr val="dk1"/>
                </a:solidFill>
              </a:rPr>
              <a:t>Its a medium-sized bird. </a:t>
            </a:r>
            <a:r>
              <a:rPr lang="en-GB" sz="1200">
                <a:solidFill>
                  <a:schemeClr val="dk1"/>
                </a:solidFill>
                <a:highlight>
                  <a:srgbClr val="FFFFFF"/>
                </a:highlight>
              </a:rPr>
              <a:t>Cranes forehead and </a:t>
            </a:r>
            <a:r>
              <a:rPr lang="en-GB" sz="1200">
                <a:solidFill>
                  <a:schemeClr val="dk1"/>
                </a:solidFill>
                <a:highlight>
                  <a:srgbClr val="FFFFFF"/>
                </a:highlight>
                <a:uFill>
                  <a:noFill/>
                </a:uFill>
                <a:hlinkClick r:id="rId3">
                  <a:extLst>
                    <a:ext uri="{A12FA001-AC4F-418D-AE19-62706E023703}">
                      <ahyp:hlinkClr val="tx"/>
                    </a:ext>
                  </a:extLst>
                </a:hlinkClick>
              </a:rPr>
              <a:t>lores</a:t>
            </a:r>
            <a:r>
              <a:rPr lang="en-GB" sz="1200">
                <a:solidFill>
                  <a:schemeClr val="dk1"/>
                </a:solidFill>
                <a:highlight>
                  <a:srgbClr val="FFFFFF"/>
                </a:highlight>
              </a:rPr>
              <a:t> are blackish with a bare red crown and a white streak extending from behind the eyes to the upper back.</a:t>
            </a:r>
            <a:endParaRPr sz="12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GB" sz="1200">
                <a:solidFill>
                  <a:schemeClr val="dk1"/>
                </a:solidFill>
                <a:highlight>
                  <a:srgbClr val="FFFFFF"/>
                </a:highlight>
              </a:rPr>
              <a:t>They are opportunistic feeders (they change their diets according to their own </a:t>
            </a:r>
            <a:r>
              <a:rPr lang="en-GB" sz="1200">
                <a:solidFill>
                  <a:schemeClr val="dk1"/>
                </a:solidFill>
                <a:highlight>
                  <a:srgbClr val="FFFFFF"/>
                </a:highlight>
              </a:rPr>
              <a:t>nutritient</a:t>
            </a:r>
            <a:r>
              <a:rPr lang="en-GB" sz="1200">
                <a:solidFill>
                  <a:schemeClr val="dk1"/>
                </a:solidFill>
                <a:highlight>
                  <a:srgbClr val="FFFFFF"/>
                </a:highlight>
              </a:rPr>
              <a:t> requirements). Some of the food are fish, amphibians, rodents, eggs o</a:t>
            </a:r>
            <a:r>
              <a:rPr lang="en-GB" sz="1200">
                <a:solidFill>
                  <a:schemeClr val="dk1"/>
                </a:solidFill>
                <a:highlight>
                  <a:srgbClr val="FFFFFF"/>
                </a:highlight>
              </a:rPr>
              <a:t>f </a:t>
            </a:r>
            <a:r>
              <a:rPr lang="en-GB" sz="1200">
                <a:solidFill>
                  <a:schemeClr val="dk1"/>
                </a:solidFill>
                <a:highlight>
                  <a:srgbClr val="FFFFFF"/>
                </a:highlight>
              </a:rPr>
              <a:t>other birds, insects, grain, berries</a:t>
            </a:r>
            <a:endParaRPr sz="1200">
              <a:solidFill>
                <a:schemeClr val="dk1"/>
              </a:solidFill>
              <a:highlight>
                <a:srgbClr val="FFFFFF"/>
              </a:highlight>
            </a:endParaRPr>
          </a:p>
          <a:p>
            <a:pPr indent="0" lvl="0" marL="0" rtl="0" algn="l">
              <a:spcBef>
                <a:spcPts val="1200"/>
              </a:spcBef>
              <a:spcAft>
                <a:spcPts val="0"/>
              </a:spcAft>
              <a:buNone/>
            </a:pPr>
            <a:r>
              <a:rPr lang="en-GB" sz="1200">
                <a:solidFill>
                  <a:schemeClr val="dk1"/>
                </a:solidFill>
                <a:highlight>
                  <a:srgbClr val="FFFFFF"/>
                </a:highlight>
              </a:rPr>
              <a:t>They construct platform nests in shallow water.Cranes form lifelong monogamous pair bonds</a:t>
            </a:r>
            <a:endParaRPr sz="12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GB" sz="1200">
                <a:solidFill>
                  <a:schemeClr val="dk1"/>
                </a:solidFill>
                <a:highlight>
                  <a:srgbClr val="FFFFFF"/>
                </a:highlight>
              </a:rPr>
              <a:t>Cranes populate the whole world excluding South America and Antarctica</a:t>
            </a:r>
            <a:endParaRPr sz="1200">
              <a:solidFill>
                <a:schemeClr val="dk1"/>
              </a:solidFill>
              <a:highlight>
                <a:srgbClr val="FFFFFF"/>
              </a:highlight>
            </a:endParaRPr>
          </a:p>
          <a:p>
            <a:pPr indent="0" lvl="0" marL="0" rtl="0" algn="l">
              <a:spcBef>
                <a:spcPts val="1200"/>
              </a:spcBef>
              <a:spcAft>
                <a:spcPts val="1200"/>
              </a:spcAft>
              <a:buNone/>
            </a:pPr>
            <a:r>
              <a:t/>
            </a:r>
            <a:endParaRPr>
              <a:solidFill>
                <a:schemeClr val="dk1"/>
              </a:solidFill>
              <a:highlight>
                <a:srgbClr val="FFFFFF"/>
              </a:highlight>
            </a:endParaRPr>
          </a:p>
        </p:txBody>
      </p:sp>
      <p:pic>
        <p:nvPicPr>
          <p:cNvPr id="242" name="Google Shape;242;p34"/>
          <p:cNvPicPr preferRelativeResize="0"/>
          <p:nvPr/>
        </p:nvPicPr>
        <p:blipFill>
          <a:blip r:embed="rId4">
            <a:alphaModFix/>
          </a:blip>
          <a:stretch>
            <a:fillRect/>
          </a:stretch>
        </p:blipFill>
        <p:spPr>
          <a:xfrm>
            <a:off x="5261375" y="1092100"/>
            <a:ext cx="2959299" cy="2959299"/>
          </a:xfrm>
          <a:prstGeom prst="rect">
            <a:avLst/>
          </a:prstGeom>
          <a:noFill/>
          <a:ln>
            <a:noFill/>
          </a:ln>
        </p:spPr>
      </p:pic>
      <p:sp>
        <p:nvSpPr>
          <p:cNvPr id="243" name="Google Shape;243;p34"/>
          <p:cNvSpPr txBox="1"/>
          <p:nvPr/>
        </p:nvSpPr>
        <p:spPr>
          <a:xfrm>
            <a:off x="311700" y="4457725"/>
            <a:ext cx="3418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https://www.youtube.com/watch?v=78Y50i5i9lA</a:t>
            </a:r>
            <a:endParaRPr/>
          </a:p>
        </p:txBody>
      </p:sp>
      <p:pic>
        <p:nvPicPr>
          <p:cNvPr descr="The sound of the Swallow.&#10;If you enjoy these videos please consider donating to https://paypal.me/soundsmajestic?locale.x=en_US  I would love to continue making videos for you all." id="244" name="Google Shape;244;p34" title="Swallow Bird Call Bird Song">
            <a:hlinkClick r:id="rId5"/>
          </p:cNvPr>
          <p:cNvPicPr preferRelativeResize="0"/>
          <p:nvPr/>
        </p:nvPicPr>
        <p:blipFill>
          <a:blip r:embed="rId6">
            <a:alphaModFix/>
          </a:blip>
          <a:stretch>
            <a:fillRect/>
          </a:stretch>
        </p:blipFill>
        <p:spPr>
          <a:xfrm>
            <a:off x="3875475" y="3841025"/>
            <a:ext cx="1643075" cy="1232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Crow (</a:t>
            </a:r>
            <a:r>
              <a:rPr i="1" lang="en-GB"/>
              <a:t>Corvus</a:t>
            </a:r>
            <a:r>
              <a:rPr lang="en-GB"/>
              <a:t>)</a:t>
            </a:r>
            <a:endParaRPr/>
          </a:p>
        </p:txBody>
      </p:sp>
      <p:sp>
        <p:nvSpPr>
          <p:cNvPr id="250" name="Google Shape;250;p3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a:solidFill>
                  <a:schemeClr val="dk1"/>
                </a:solidFill>
                <a:highlight>
                  <a:srgbClr val="FFFFFF"/>
                </a:highlight>
              </a:rPr>
              <a:t>Crows are generally black in colour, and </a:t>
            </a:r>
            <a:r>
              <a:rPr lang="en-GB">
                <a:solidFill>
                  <a:schemeClr val="dk1"/>
                </a:solidFill>
                <a:highlight>
                  <a:srgbClr val="FFFFFF"/>
                </a:highlight>
              </a:rPr>
              <a:t>they</a:t>
            </a:r>
            <a:r>
              <a:rPr lang="en-GB">
                <a:solidFill>
                  <a:schemeClr val="dk1"/>
                </a:solidFill>
                <a:highlight>
                  <a:srgbClr val="FFFFFF"/>
                </a:highlight>
              </a:rPr>
              <a:t> are very similar to ravens.</a:t>
            </a:r>
            <a:endParaRPr>
              <a:solidFill>
                <a:schemeClr val="dk1"/>
              </a:solidFill>
              <a:highlight>
                <a:srgbClr val="FFFFFF"/>
              </a:highlight>
            </a:endParaRPr>
          </a:p>
          <a:p>
            <a:pPr indent="0" lvl="0" marL="0" rtl="0" algn="l">
              <a:spcBef>
                <a:spcPts val="1200"/>
              </a:spcBef>
              <a:spcAft>
                <a:spcPts val="0"/>
              </a:spcAft>
              <a:buNone/>
            </a:pPr>
            <a:r>
              <a:rPr lang="en-GB">
                <a:solidFill>
                  <a:schemeClr val="dk1"/>
                </a:solidFill>
                <a:highlight>
                  <a:srgbClr val="FFFFFF"/>
                </a:highlight>
              </a:rPr>
              <a:t>Seeds and fruits make up nearly three-quarters of the American Crow's diet</a:t>
            </a:r>
            <a:endParaRPr>
              <a:solidFill>
                <a:schemeClr val="dk1"/>
              </a:solidFill>
              <a:highlight>
                <a:srgbClr val="FFFFFF"/>
              </a:highlight>
            </a:endParaRPr>
          </a:p>
          <a:p>
            <a:pPr indent="0" lvl="0" marL="0" rtl="0" algn="l">
              <a:spcBef>
                <a:spcPts val="1200"/>
              </a:spcBef>
              <a:spcAft>
                <a:spcPts val="0"/>
              </a:spcAft>
              <a:buNone/>
            </a:pPr>
            <a:r>
              <a:rPr lang="en-GB">
                <a:solidFill>
                  <a:schemeClr val="dk1"/>
                </a:solidFill>
                <a:highlight>
                  <a:srgbClr val="FFFFFF"/>
                </a:highlight>
              </a:rPr>
              <a:t>Crows are known for their intelligence and adaptability. Also </a:t>
            </a:r>
            <a:r>
              <a:rPr lang="en-GB">
                <a:solidFill>
                  <a:schemeClr val="dk1"/>
                </a:solidFill>
                <a:highlight>
                  <a:srgbClr val="FFFFFF"/>
                </a:highlight>
              </a:rPr>
              <a:t>what's</a:t>
            </a:r>
            <a:r>
              <a:rPr lang="en-GB">
                <a:solidFill>
                  <a:schemeClr val="dk1"/>
                </a:solidFill>
                <a:highlight>
                  <a:srgbClr val="FFFFFF"/>
                </a:highlight>
              </a:rPr>
              <a:t> surprising is that they can remember faces.</a:t>
            </a:r>
            <a:endParaRPr>
              <a:solidFill>
                <a:schemeClr val="dk1"/>
              </a:solidFill>
              <a:highlight>
                <a:srgbClr val="FFFFFF"/>
              </a:highlight>
            </a:endParaRPr>
          </a:p>
          <a:p>
            <a:pPr indent="0" lvl="0" marL="0" rtl="0" algn="l">
              <a:spcBef>
                <a:spcPts val="1200"/>
              </a:spcBef>
              <a:spcAft>
                <a:spcPts val="0"/>
              </a:spcAft>
              <a:buNone/>
            </a:pPr>
            <a:r>
              <a:rPr lang="en-GB">
                <a:solidFill>
                  <a:schemeClr val="dk1"/>
                </a:solidFill>
                <a:highlight>
                  <a:srgbClr val="FFFFFF"/>
                </a:highlight>
              </a:rPr>
              <a:t>They can be seen in Eurasia, Africa and bot North America excluding South America and Antarctica.</a:t>
            </a:r>
            <a:endParaRPr>
              <a:solidFill>
                <a:schemeClr val="dk1"/>
              </a:solidFill>
              <a:highlight>
                <a:srgbClr val="FFFFFF"/>
              </a:highlight>
            </a:endParaRPr>
          </a:p>
          <a:p>
            <a:pPr indent="0" lvl="0" marL="0" rtl="0" algn="l">
              <a:spcBef>
                <a:spcPts val="1200"/>
              </a:spcBef>
              <a:spcAft>
                <a:spcPts val="1200"/>
              </a:spcAft>
              <a:buNone/>
            </a:pPr>
            <a:r>
              <a:t/>
            </a:r>
            <a:endParaRPr>
              <a:solidFill>
                <a:schemeClr val="dk1"/>
              </a:solidFill>
              <a:highlight>
                <a:srgbClr val="FFFFFF"/>
              </a:highlight>
            </a:endParaRPr>
          </a:p>
        </p:txBody>
      </p:sp>
      <p:pic>
        <p:nvPicPr>
          <p:cNvPr id="251" name="Google Shape;251;p35"/>
          <p:cNvPicPr preferRelativeResize="0"/>
          <p:nvPr/>
        </p:nvPicPr>
        <p:blipFill>
          <a:blip r:embed="rId3">
            <a:alphaModFix/>
          </a:blip>
          <a:stretch>
            <a:fillRect/>
          </a:stretch>
        </p:blipFill>
        <p:spPr>
          <a:xfrm>
            <a:off x="4950623" y="445025"/>
            <a:ext cx="3032650" cy="3233550"/>
          </a:xfrm>
          <a:prstGeom prst="rect">
            <a:avLst/>
          </a:prstGeom>
          <a:noFill/>
          <a:ln>
            <a:noFill/>
          </a:ln>
        </p:spPr>
      </p:pic>
      <p:sp>
        <p:nvSpPr>
          <p:cNvPr id="252" name="Google Shape;252;p35"/>
          <p:cNvSpPr txBox="1"/>
          <p:nvPr/>
        </p:nvSpPr>
        <p:spPr>
          <a:xfrm>
            <a:off x="311700" y="4296950"/>
            <a:ext cx="3643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https://www.youtube.com/watch?v=JnDRHDoOsEw&amp;ab_channel=MyBackyardBirding</a:t>
            </a:r>
            <a:endParaRPr/>
          </a:p>
        </p:txBody>
      </p:sp>
      <p:pic>
        <p:nvPicPr>
          <p:cNvPr descr="Caw Caw Caw....A small family of American Crows that hangs out in Backyard north having an extended conversation - although similar there are significant differences in each individual's call. &#10;&#10;🔴 New HD videos uploaded weekly. If you enjoy the videos please subscribe, ring the bell to get all channel upload notifications,  like,  and comment!&#10;&#10;Ways to support this Channel:&#10;🔴  PayPal Donation to:  mybackyardbirding@gmail.com&#10;&#10;🔴 MBYB Merchandise:  https://teespring.com/stores/backyard-birding-and-beyond&#10;&#10;🔴Backyard Birder's  AMAZON shop: https://www.amazon.com/shop/mybackyardbirding&#10;As an Amazon Associate I earn from qualifying purchases. A small portion of each sale goes to the Backyard without increasing cost to you!&#10;&#10;🔴Companion Nature Blog at:  http://screech-owls.blogspot.com&#10;&#10;#MyBackyardBirding #crows #corvids" id="253" name="Google Shape;253;p35" title="American Crows Calling">
            <a:hlinkClick r:id="rId4"/>
          </p:cNvPr>
          <p:cNvPicPr preferRelativeResize="0"/>
          <p:nvPr/>
        </p:nvPicPr>
        <p:blipFill>
          <a:blip r:embed="rId5">
            <a:alphaModFix/>
          </a:blip>
          <a:stretch>
            <a:fillRect/>
          </a:stretch>
        </p:blipFill>
        <p:spPr>
          <a:xfrm>
            <a:off x="4311600" y="3731175"/>
            <a:ext cx="1575175" cy="1181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Stork (White stork; </a:t>
            </a:r>
            <a:r>
              <a:rPr i="1" lang="en-GB"/>
              <a:t>Ciconia ciconia</a:t>
            </a:r>
            <a:r>
              <a:rPr lang="en-GB"/>
              <a:t>)</a:t>
            </a:r>
            <a:endParaRPr/>
          </a:p>
        </p:txBody>
      </p:sp>
      <p:sp>
        <p:nvSpPr>
          <p:cNvPr id="70" name="Google Shape;70;p15"/>
          <p:cNvSpPr txBox="1"/>
          <p:nvPr>
            <p:ph idx="1" type="body"/>
          </p:nvPr>
        </p:nvSpPr>
        <p:spPr>
          <a:xfrm>
            <a:off x="311700" y="1152475"/>
            <a:ext cx="4260300" cy="380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n-GB" sz="1500">
                <a:solidFill>
                  <a:schemeClr val="dk1"/>
                </a:solidFill>
              </a:rPr>
              <a:t>The white stork is a large bird. It has long red legs and a beak, mainly white plumage, black wing parts and tail. Storks share a large wingspan. They makes their nests on tall trees along marshes or rivers. They mostly eat fish and large insects. These birds are voiceless. White storks live on all continents except Antarctica. Their wingspan is double their height, and they live for up to 40 years in zoos and 30 years in the wild. Storks are migratory.</a:t>
            </a:r>
            <a:endParaRPr sz="1500">
              <a:solidFill>
                <a:schemeClr val="dk1"/>
              </a:solidFill>
            </a:endParaRPr>
          </a:p>
          <a:p>
            <a:pPr indent="0" lvl="0" marL="0" rtl="0" algn="just">
              <a:spcBef>
                <a:spcPts val="0"/>
              </a:spcBef>
              <a:spcAft>
                <a:spcPts val="0"/>
              </a:spcAft>
              <a:buClr>
                <a:schemeClr val="dk1"/>
              </a:buClr>
              <a:buSzPts val="1100"/>
              <a:buFont typeface="Arial"/>
              <a:buNone/>
            </a:pPr>
            <a:r>
              <a:rPr lang="en-GB" sz="1500">
                <a:solidFill>
                  <a:schemeClr val="dk1"/>
                </a:solidFill>
              </a:rPr>
              <a:t> </a:t>
            </a:r>
            <a:endParaRPr sz="1500">
              <a:solidFill>
                <a:schemeClr val="dk1"/>
              </a:solidFill>
            </a:endParaRPr>
          </a:p>
          <a:p>
            <a:pPr indent="0" lvl="0" marL="0" rtl="0" algn="l">
              <a:spcBef>
                <a:spcPts val="0"/>
              </a:spcBef>
              <a:spcAft>
                <a:spcPts val="1200"/>
              </a:spcAft>
              <a:buNone/>
            </a:pPr>
            <a:r>
              <a:t/>
            </a:r>
            <a:endParaRPr/>
          </a:p>
        </p:txBody>
      </p:sp>
      <p:pic>
        <p:nvPicPr>
          <p:cNvPr id="71" name="Google Shape;71;p15"/>
          <p:cNvPicPr preferRelativeResize="0"/>
          <p:nvPr/>
        </p:nvPicPr>
        <p:blipFill>
          <a:blip r:embed="rId3">
            <a:alphaModFix/>
          </a:blip>
          <a:stretch>
            <a:fillRect/>
          </a:stretch>
        </p:blipFill>
        <p:spPr>
          <a:xfrm>
            <a:off x="4724650" y="1150000"/>
            <a:ext cx="4015699" cy="2677126"/>
          </a:xfrm>
          <a:prstGeom prst="rect">
            <a:avLst/>
          </a:prstGeom>
          <a:noFill/>
          <a:ln>
            <a:noFill/>
          </a:ln>
        </p:spPr>
      </p:pic>
      <p:sp>
        <p:nvSpPr>
          <p:cNvPr id="72" name="Google Shape;72;p15"/>
          <p:cNvSpPr txBox="1"/>
          <p:nvPr/>
        </p:nvSpPr>
        <p:spPr>
          <a:xfrm>
            <a:off x="4724650" y="4221125"/>
            <a:ext cx="26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https://youtu.be/dDqmZKldJkY</a:t>
            </a:r>
            <a:endParaRPr/>
          </a:p>
        </p:txBody>
      </p:sp>
      <p:pic>
        <p:nvPicPr>
          <p:cNvPr descr="Stork - Sound Effect | ProSounds&#10;&#10;💰 Free Amazon Gifts: https://amzn.to/3Nmr3S9&#10;Support the channel by using our Amazon affiliate link! (no extra cost to you!)&#10;&#10;Please like the video &amp; subscribe if you enjoy 👍&#10;&#10;This video includes: stork,stork sound effect,birds,sound effects,bird,sounds,storks,stork sound effect video,white stork sound effects,animal sounds,stork sounds,stork sound,sound effect,how stork sounds,nature birds sound effects,natural sound effects,birds sound effects,white stork,natural sounds,bird sound,birds sounds,relaxing sound,birds sound,prosounds" id="73" name="Google Shape;73;p15" title="Stork - Sound Effect | ProSounds">
            <a:hlinkClick r:id="rId4"/>
          </p:cNvPr>
          <p:cNvPicPr preferRelativeResize="0"/>
          <p:nvPr/>
        </p:nvPicPr>
        <p:blipFill>
          <a:blip r:embed="rId5">
            <a:alphaModFix/>
          </a:blip>
          <a:stretch>
            <a:fillRect/>
          </a:stretch>
        </p:blipFill>
        <p:spPr>
          <a:xfrm>
            <a:off x="7306600" y="3883575"/>
            <a:ext cx="1433740" cy="1075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Raven (Common raven; </a:t>
            </a:r>
            <a:r>
              <a:rPr i="1" lang="en-GB"/>
              <a:t>Corvus</a:t>
            </a:r>
            <a:r>
              <a:rPr i="1" lang="en-GB"/>
              <a:t> corax</a:t>
            </a:r>
            <a:r>
              <a:rPr lang="en-GB"/>
              <a:t>)</a:t>
            </a:r>
            <a:endParaRPr/>
          </a:p>
        </p:txBody>
      </p:sp>
      <p:sp>
        <p:nvSpPr>
          <p:cNvPr id="79" name="Google Shape;79;p16"/>
          <p:cNvSpPr txBox="1"/>
          <p:nvPr>
            <p:ph idx="1" type="body"/>
          </p:nvPr>
        </p:nvSpPr>
        <p:spPr>
          <a:xfrm>
            <a:off x="311700" y="1152475"/>
            <a:ext cx="3999900" cy="3416400"/>
          </a:xfrm>
          <a:prstGeom prst="rect">
            <a:avLst/>
          </a:prstGeom>
          <a:noFill/>
          <a:ln cap="flat" cmpd="sng" w="9525">
            <a:solidFill>
              <a:schemeClr val="lt2"/>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just">
              <a:spcBef>
                <a:spcPts val="0"/>
              </a:spcBef>
              <a:spcAft>
                <a:spcPts val="0"/>
              </a:spcAft>
              <a:buClr>
                <a:schemeClr val="dk1"/>
              </a:buClr>
              <a:buSzPts val="1100"/>
              <a:buFont typeface="Arial"/>
              <a:buNone/>
            </a:pPr>
            <a:r>
              <a:rPr lang="en-GB" sz="1500">
                <a:solidFill>
                  <a:schemeClr val="dk1"/>
                </a:solidFill>
              </a:rPr>
              <a:t>It’s completely black, including its beak and legs. If viewed from an appropriate angle its feathering has a blue shine. </a:t>
            </a:r>
            <a:r>
              <a:rPr lang="en-GB" sz="1500">
                <a:solidFill>
                  <a:schemeClr val="dk1"/>
                </a:solidFill>
              </a:rPr>
              <a:t>It’s </a:t>
            </a:r>
            <a:r>
              <a:rPr lang="en-GB" sz="1500">
                <a:solidFill>
                  <a:schemeClr val="dk1"/>
                </a:solidFill>
              </a:rPr>
              <a:t>a monogamous bird that stays with its mate for life. Raven chick are born naked and blind, so </a:t>
            </a:r>
            <a:r>
              <a:rPr lang="en-GB" sz="1500">
                <a:solidFill>
                  <a:schemeClr val="dk1"/>
                </a:solidFill>
              </a:rPr>
              <a:t>t</a:t>
            </a:r>
            <a:r>
              <a:rPr lang="en-GB" sz="1500">
                <a:solidFill>
                  <a:schemeClr val="dk1"/>
                </a:solidFill>
              </a:rPr>
              <a:t>hey need extra care. Ravens are known to be very intelligent. One thing they do is use cars to crack-open nuts, they can also be trained to pick up bills from the street. Ravens also cooperate with wolves and were even seen forming bonds with individual members of the pack.</a:t>
            </a:r>
            <a:endParaRPr sz="1500">
              <a:solidFill>
                <a:schemeClr val="dk1"/>
              </a:solidFill>
            </a:endParaRPr>
          </a:p>
          <a:p>
            <a:pPr indent="0" lvl="0" marL="0" rtl="0" algn="l">
              <a:spcBef>
                <a:spcPts val="1200"/>
              </a:spcBef>
              <a:spcAft>
                <a:spcPts val="1200"/>
              </a:spcAft>
              <a:buNone/>
            </a:pPr>
            <a:r>
              <a:t/>
            </a:r>
            <a:endParaRPr/>
          </a:p>
        </p:txBody>
      </p:sp>
      <p:pic>
        <p:nvPicPr>
          <p:cNvPr id="80" name="Google Shape;80;p16"/>
          <p:cNvPicPr preferRelativeResize="0"/>
          <p:nvPr/>
        </p:nvPicPr>
        <p:blipFill>
          <a:blip r:embed="rId3">
            <a:alphaModFix/>
          </a:blip>
          <a:stretch>
            <a:fillRect/>
          </a:stretch>
        </p:blipFill>
        <p:spPr>
          <a:xfrm>
            <a:off x="4440525" y="1017725"/>
            <a:ext cx="4391775" cy="2929250"/>
          </a:xfrm>
          <a:prstGeom prst="rect">
            <a:avLst/>
          </a:prstGeom>
          <a:noFill/>
          <a:ln>
            <a:noFill/>
          </a:ln>
        </p:spPr>
      </p:pic>
      <p:sp>
        <p:nvSpPr>
          <p:cNvPr id="81" name="Google Shape;81;p16"/>
          <p:cNvSpPr txBox="1"/>
          <p:nvPr/>
        </p:nvSpPr>
        <p:spPr>
          <a:xfrm>
            <a:off x="4440525" y="4317725"/>
            <a:ext cx="249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https://youtu.be/5gGekci5EjA</a:t>
            </a:r>
            <a:endParaRPr/>
          </a:p>
        </p:txBody>
      </p:sp>
      <p:pic>
        <p:nvPicPr>
          <p:cNvPr id="82" name="Google Shape;82;p16" title="Raven Sound Effects | No Copyright Sound Effects Free To Use">
            <a:hlinkClick r:id="rId4"/>
          </p:cNvPr>
          <p:cNvPicPr preferRelativeResize="0"/>
          <p:nvPr/>
        </p:nvPicPr>
        <p:blipFill>
          <a:blip r:embed="rId5">
            <a:alphaModFix/>
          </a:blip>
          <a:stretch>
            <a:fillRect/>
          </a:stretch>
        </p:blipFill>
        <p:spPr>
          <a:xfrm>
            <a:off x="7643200" y="4071925"/>
            <a:ext cx="1189100" cy="891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Moorhen (Common moorhen; </a:t>
            </a:r>
            <a:r>
              <a:rPr i="1" lang="en-GB"/>
              <a:t>Gallinula chloropus</a:t>
            </a:r>
            <a:r>
              <a:rPr lang="en-GB"/>
              <a:t>)</a:t>
            </a:r>
            <a:endParaRPr/>
          </a:p>
        </p:txBody>
      </p:sp>
      <p:sp>
        <p:nvSpPr>
          <p:cNvPr id="88" name="Google Shape;88;p17"/>
          <p:cNvSpPr txBox="1"/>
          <p:nvPr>
            <p:ph idx="1" type="body"/>
          </p:nvPr>
        </p:nvSpPr>
        <p:spPr>
          <a:xfrm>
            <a:off x="311700" y="1256600"/>
            <a:ext cx="3494100" cy="33912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rPr lang="en-GB" sz="1500">
                <a:solidFill>
                  <a:schemeClr val="dk1"/>
                </a:solidFill>
              </a:rPr>
              <a:t>Moorhens are </a:t>
            </a:r>
            <a:r>
              <a:rPr lang="en-GB" sz="1500">
                <a:solidFill>
                  <a:schemeClr val="dk1"/>
                </a:solidFill>
              </a:rPr>
              <a:t>relatively small and lightweight. They are known for skittish and nervous </a:t>
            </a:r>
            <a:r>
              <a:rPr lang="en-GB" sz="1500">
                <a:solidFill>
                  <a:schemeClr val="dk1"/>
                </a:solidFill>
              </a:rPr>
              <a:t>behaviour.</a:t>
            </a:r>
            <a:r>
              <a:rPr lang="en-GB" sz="1500">
                <a:solidFill>
                  <a:schemeClr val="dk1"/>
                </a:solidFill>
              </a:rPr>
              <a:t> They live near lakes and rivers. What is interesting is that at 3 weeks of age, young moorhens can forage for themselves.</a:t>
            </a:r>
            <a:endParaRPr sz="1500">
              <a:solidFill>
                <a:schemeClr val="dk1"/>
              </a:solidFill>
            </a:endParaRPr>
          </a:p>
          <a:p>
            <a:pPr indent="0" lvl="0" marL="0" rtl="0" algn="l">
              <a:spcBef>
                <a:spcPts val="1200"/>
              </a:spcBef>
              <a:spcAft>
                <a:spcPts val="1200"/>
              </a:spcAft>
              <a:buNone/>
            </a:pPr>
            <a:r>
              <a:t/>
            </a:r>
            <a:endParaRPr/>
          </a:p>
        </p:txBody>
      </p:sp>
      <p:pic>
        <p:nvPicPr>
          <p:cNvPr id="89" name="Google Shape;89;p17"/>
          <p:cNvPicPr preferRelativeResize="0"/>
          <p:nvPr/>
        </p:nvPicPr>
        <p:blipFill>
          <a:blip r:embed="rId3">
            <a:alphaModFix/>
          </a:blip>
          <a:stretch>
            <a:fillRect/>
          </a:stretch>
        </p:blipFill>
        <p:spPr>
          <a:xfrm>
            <a:off x="4024267" y="1256601"/>
            <a:ext cx="4243932" cy="3182949"/>
          </a:xfrm>
          <a:prstGeom prst="rect">
            <a:avLst/>
          </a:prstGeom>
          <a:noFill/>
          <a:ln>
            <a:noFill/>
          </a:ln>
        </p:spPr>
      </p:pic>
      <p:sp>
        <p:nvSpPr>
          <p:cNvPr id="90" name="Google Shape;90;p17"/>
          <p:cNvSpPr txBox="1"/>
          <p:nvPr/>
        </p:nvSpPr>
        <p:spPr>
          <a:xfrm>
            <a:off x="671850" y="4439550"/>
            <a:ext cx="27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https://youtu.be/mFKLUWeaT94</a:t>
            </a:r>
            <a:endParaRPr/>
          </a:p>
        </p:txBody>
      </p:sp>
      <p:pic>
        <p:nvPicPr>
          <p:cNvPr descr="#welcome to my channel;: common birds sound&#10;&#10;&#10;&#10;&#10;please like and subscribe this channel&#10;&#10;&#10;&#10;fishing in the pond&#10;https://youtu.be/f5jyDh9rR4A&#10;&#10;&#10;&#10;thank you......&#10;&#10;&#10;&#10;me best videos uploading&#10;#moorhen sound #moorhen Amazing_moorhen#moorhenbird" id="91" name="Google Shape;91;p17" title="Moorhen bird sounds">
            <a:hlinkClick r:id="rId4"/>
          </p:cNvPr>
          <p:cNvPicPr preferRelativeResize="0"/>
          <p:nvPr/>
        </p:nvPicPr>
        <p:blipFill>
          <a:blip r:embed="rId5">
            <a:alphaModFix/>
          </a:blip>
          <a:stretch>
            <a:fillRect/>
          </a:stretch>
        </p:blipFill>
        <p:spPr>
          <a:xfrm>
            <a:off x="1046363" y="3003650"/>
            <a:ext cx="1914526" cy="1435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Kingfisher (Common kingfisher; </a:t>
            </a:r>
            <a:r>
              <a:rPr i="1" lang="en-GB"/>
              <a:t>Alcedo atthis</a:t>
            </a:r>
            <a:r>
              <a:rPr lang="en-GB"/>
              <a:t>)</a:t>
            </a:r>
            <a:endParaRPr/>
          </a:p>
        </p:txBody>
      </p:sp>
      <p:sp>
        <p:nvSpPr>
          <p:cNvPr id="97" name="Google Shape;97;p18"/>
          <p:cNvSpPr txBox="1"/>
          <p:nvPr>
            <p:ph idx="1" type="body"/>
          </p:nvPr>
        </p:nvSpPr>
        <p:spPr>
          <a:xfrm>
            <a:off x="311700" y="1152475"/>
            <a:ext cx="3205800" cy="38643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rPr lang="en-GB" sz="1500">
                <a:solidFill>
                  <a:schemeClr val="dk1"/>
                </a:solidFill>
              </a:rPr>
              <a:t>This Bird with stocky physique has wide range of blues on its back and brown breast. The most important part of Kingfisher is an aerodynamic beak which works like a needle during the dive for its pray. The bird must eat large meals which weigh 60% of its body. Kingfishers live on wetlands. Its cry is a high-pitched whistle, which can break through the sound of the water.</a:t>
            </a:r>
            <a:endParaRPr sz="1500">
              <a:solidFill>
                <a:schemeClr val="dk1"/>
              </a:solidFill>
            </a:endParaRPr>
          </a:p>
          <a:p>
            <a:pPr indent="0" lvl="0" marL="0" rtl="0" algn="l">
              <a:spcBef>
                <a:spcPts val="1200"/>
              </a:spcBef>
              <a:spcAft>
                <a:spcPts val="1200"/>
              </a:spcAft>
              <a:buNone/>
            </a:pPr>
            <a:r>
              <a:t/>
            </a:r>
            <a:endParaRPr/>
          </a:p>
        </p:txBody>
      </p:sp>
      <p:pic>
        <p:nvPicPr>
          <p:cNvPr id="98" name="Google Shape;98;p18"/>
          <p:cNvPicPr preferRelativeResize="0"/>
          <p:nvPr/>
        </p:nvPicPr>
        <p:blipFill>
          <a:blip r:embed="rId3">
            <a:alphaModFix/>
          </a:blip>
          <a:stretch>
            <a:fillRect/>
          </a:stretch>
        </p:blipFill>
        <p:spPr>
          <a:xfrm>
            <a:off x="3699800" y="1152475"/>
            <a:ext cx="5132499" cy="2681724"/>
          </a:xfrm>
          <a:prstGeom prst="rect">
            <a:avLst/>
          </a:prstGeom>
          <a:noFill/>
          <a:ln>
            <a:noFill/>
          </a:ln>
        </p:spPr>
      </p:pic>
      <p:sp>
        <p:nvSpPr>
          <p:cNvPr id="99" name="Google Shape;99;p18"/>
          <p:cNvSpPr txBox="1"/>
          <p:nvPr/>
        </p:nvSpPr>
        <p:spPr>
          <a:xfrm>
            <a:off x="3699800" y="43163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https://youtu.be/yLMSOwEFPps</a:t>
            </a:r>
            <a:endParaRPr/>
          </a:p>
        </p:txBody>
      </p:sp>
      <p:pic>
        <p:nvPicPr>
          <p:cNvPr descr="Bird Song Playlist - click here : http://www.youtube.com/playlist?list=PLEEA7834625A754AE Please see my ANIMAL SOUNDS playlist http://www.youtube.com/playlist?list=PL-rmNKGsfF5VRp4tMrQpxPOlAlgh4WEbI&#10;Please see my ANIMAL SOUNDS playlist http://www.youtube.com/playlist?list=PL-rmNKGsfF5VRp4tMrQpxPOlAlgh4WEbI&#10;Kingfisher ~ BirdCall ~ bird song&#10;Kingfishers are a group of small to medium sized brightly coloured birds in the order Coraciiformes. They have a cosmopolitan distribution, with most species being found in the Old World and Australasia. The group is treated either as a single family, Alcedinidae, or as a suborder Alcedines containing three families, Alcedinidae (river kingfishers), Halcyonidae (tree kingfishers), and Cerylidae (water kingfishers). There are roughly 90 species of kingfisher. All have large heads, long, sharp, pointed bills, short legs, and stubby tails. Most species have bright plumage with little differences between the sexes. Most species are tropical in distribution, and a slight majority are found only in forests. They consume a wide range of prey as well as fish, usually caught by swooping down from a perch. Like other members of their order they nest in cavities, usually tunnels dug into the natural or artificial banks in the ground. A few species, principally insular forms, are threatened with extinction.&#10;&#10;http://en.wikipedia.org/wiki/Kingfisher" id="100" name="Google Shape;100;p18" title="Kingfisher ~ BirdCall ~ bird song">
            <a:hlinkClick r:id="rId4"/>
          </p:cNvPr>
          <p:cNvPicPr preferRelativeResize="0"/>
          <p:nvPr/>
        </p:nvPicPr>
        <p:blipFill>
          <a:blip r:embed="rId5">
            <a:alphaModFix/>
          </a:blip>
          <a:stretch>
            <a:fillRect/>
          </a:stretch>
        </p:blipFill>
        <p:spPr>
          <a:xfrm>
            <a:off x="7372300" y="3921775"/>
            <a:ext cx="1460000" cy="1095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Oriole (Golden oriole; </a:t>
            </a:r>
            <a:r>
              <a:rPr i="1" lang="en-GB"/>
              <a:t>Oriolus  oriolus</a:t>
            </a:r>
            <a:r>
              <a:rPr lang="en-GB"/>
              <a:t>) </a:t>
            </a:r>
            <a:endParaRPr/>
          </a:p>
        </p:txBody>
      </p:sp>
      <p:sp>
        <p:nvSpPr>
          <p:cNvPr id="106" name="Google Shape;106;p19"/>
          <p:cNvSpPr txBox="1"/>
          <p:nvPr>
            <p:ph idx="1" type="body"/>
          </p:nvPr>
        </p:nvSpPr>
        <p:spPr>
          <a:xfrm>
            <a:off x="311700" y="1152475"/>
            <a:ext cx="3203100" cy="320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GB" sz="1500">
                <a:solidFill>
                  <a:schemeClr val="dk1"/>
                </a:solidFill>
              </a:rPr>
              <a:t>Average lifetime of the bird is 9 years with some orioles living up to 15. Orioles mostly feed on insects with fruit being a rare delicacy The Oriole female is the one who builds the nest and raises the young.</a:t>
            </a:r>
            <a:endParaRPr sz="1500">
              <a:solidFill>
                <a:schemeClr val="dk1"/>
              </a:solidFill>
            </a:endParaRPr>
          </a:p>
          <a:p>
            <a:pPr indent="0" lvl="0" marL="0" rtl="0" algn="l">
              <a:spcBef>
                <a:spcPts val="1200"/>
              </a:spcBef>
              <a:spcAft>
                <a:spcPts val="1200"/>
              </a:spcAft>
              <a:buNone/>
            </a:pPr>
            <a:r>
              <a:t/>
            </a:r>
            <a:endParaRPr/>
          </a:p>
        </p:txBody>
      </p:sp>
      <p:pic>
        <p:nvPicPr>
          <p:cNvPr id="107" name="Google Shape;107;p19"/>
          <p:cNvPicPr preferRelativeResize="0"/>
          <p:nvPr/>
        </p:nvPicPr>
        <p:blipFill>
          <a:blip r:embed="rId3">
            <a:alphaModFix/>
          </a:blip>
          <a:stretch>
            <a:fillRect/>
          </a:stretch>
        </p:blipFill>
        <p:spPr>
          <a:xfrm>
            <a:off x="3706399" y="1088175"/>
            <a:ext cx="4883151" cy="3662375"/>
          </a:xfrm>
          <a:prstGeom prst="rect">
            <a:avLst/>
          </a:prstGeom>
          <a:noFill/>
          <a:ln>
            <a:noFill/>
          </a:ln>
        </p:spPr>
      </p:pic>
      <p:sp>
        <p:nvSpPr>
          <p:cNvPr id="108" name="Google Shape;108;p19"/>
          <p:cNvSpPr txBox="1"/>
          <p:nvPr/>
        </p:nvSpPr>
        <p:spPr>
          <a:xfrm>
            <a:off x="683100" y="4493925"/>
            <a:ext cx="246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https://youtu.be/Uvvl1qfsh8A</a:t>
            </a:r>
            <a:endParaRPr/>
          </a:p>
        </p:txBody>
      </p:sp>
      <p:pic>
        <p:nvPicPr>
          <p:cNvPr descr="Baltimore Oriole singing - sounds-call-song" id="109" name="Google Shape;109;p19" title="Baltimore Oriole singing - sounds-call-song">
            <a:hlinkClick r:id="rId4"/>
          </p:cNvPr>
          <p:cNvPicPr preferRelativeResize="0"/>
          <p:nvPr/>
        </p:nvPicPr>
        <p:blipFill>
          <a:blip r:embed="rId5">
            <a:alphaModFix/>
          </a:blip>
          <a:stretch>
            <a:fillRect/>
          </a:stretch>
        </p:blipFill>
        <p:spPr>
          <a:xfrm>
            <a:off x="1051577" y="3066650"/>
            <a:ext cx="1723350" cy="1292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Lapwing (Northern lapwing; </a:t>
            </a:r>
            <a:r>
              <a:rPr i="1" lang="en-GB"/>
              <a:t>Vanellus vanellus</a:t>
            </a:r>
            <a:r>
              <a:rPr lang="en-GB"/>
              <a:t>)</a:t>
            </a:r>
            <a:endParaRPr/>
          </a:p>
        </p:txBody>
      </p:sp>
      <p:sp>
        <p:nvSpPr>
          <p:cNvPr id="115" name="Google Shape;115;p2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rPr lang="en-GB" sz="1500">
                <a:solidFill>
                  <a:schemeClr val="dk1"/>
                </a:solidFill>
              </a:rPr>
              <a:t>It’s a bird that looks black and white from far off but when you get closer you realise it’s dark green with metallic gloss. It lives all around Europe and in a big part of Asia. A lapwing can even attack a human to protect its nest.</a:t>
            </a:r>
            <a:endParaRPr sz="1500">
              <a:solidFill>
                <a:schemeClr val="dk1"/>
              </a:solidFill>
            </a:endParaRPr>
          </a:p>
          <a:p>
            <a:pPr indent="0" lvl="0" marL="0" rtl="0" algn="l">
              <a:spcBef>
                <a:spcPts val="1200"/>
              </a:spcBef>
              <a:spcAft>
                <a:spcPts val="1200"/>
              </a:spcAft>
              <a:buNone/>
            </a:pPr>
            <a:r>
              <a:t/>
            </a:r>
            <a:endParaRPr/>
          </a:p>
        </p:txBody>
      </p:sp>
      <p:pic>
        <p:nvPicPr>
          <p:cNvPr id="116" name="Google Shape;116;p20"/>
          <p:cNvPicPr preferRelativeResize="0"/>
          <p:nvPr/>
        </p:nvPicPr>
        <p:blipFill>
          <a:blip r:embed="rId3">
            <a:alphaModFix/>
          </a:blip>
          <a:stretch>
            <a:fillRect/>
          </a:stretch>
        </p:blipFill>
        <p:spPr>
          <a:xfrm>
            <a:off x="4464000" y="1170125"/>
            <a:ext cx="4527600" cy="3020758"/>
          </a:xfrm>
          <a:prstGeom prst="rect">
            <a:avLst/>
          </a:prstGeom>
          <a:noFill/>
          <a:ln>
            <a:noFill/>
          </a:ln>
        </p:spPr>
      </p:pic>
      <p:sp>
        <p:nvSpPr>
          <p:cNvPr id="117" name="Google Shape;117;p20"/>
          <p:cNvSpPr txBox="1"/>
          <p:nvPr/>
        </p:nvSpPr>
        <p:spPr>
          <a:xfrm>
            <a:off x="1088000" y="4469500"/>
            <a:ext cx="257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https://youtu.be/h2R-T0BAicc</a:t>
            </a:r>
            <a:endParaRPr/>
          </a:p>
        </p:txBody>
      </p:sp>
      <p:pic>
        <p:nvPicPr>
          <p:cNvPr descr="Lapwing call filmed in August 2018. The Lapwings are calling as they fly over trees and land beside a lake at Langford Lakes Nature Reserve in Wiltshire, UK." id="118" name="Google Shape;118;p20" title="Lapwing Call">
            <a:hlinkClick r:id="rId4"/>
          </p:cNvPr>
          <p:cNvPicPr preferRelativeResize="0"/>
          <p:nvPr/>
        </p:nvPicPr>
        <p:blipFill>
          <a:blip r:embed="rId5">
            <a:alphaModFix/>
          </a:blip>
          <a:stretch>
            <a:fillRect/>
          </a:stretch>
        </p:blipFill>
        <p:spPr>
          <a:xfrm>
            <a:off x="1364450" y="2843150"/>
            <a:ext cx="2025600" cy="1519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Golden eagle (</a:t>
            </a:r>
            <a:r>
              <a:rPr i="1" lang="en-GB"/>
              <a:t>Aquila chrysaetos</a:t>
            </a:r>
            <a:r>
              <a:rPr lang="en-GB"/>
              <a:t>)</a:t>
            </a:r>
            <a:endParaRPr/>
          </a:p>
        </p:txBody>
      </p:sp>
      <p:sp>
        <p:nvSpPr>
          <p:cNvPr id="124" name="Google Shape;124;p21"/>
          <p:cNvSpPr txBox="1"/>
          <p:nvPr>
            <p:ph idx="1" type="body"/>
          </p:nvPr>
        </p:nvSpPr>
        <p:spPr>
          <a:xfrm>
            <a:off x="311700" y="1131025"/>
            <a:ext cx="3674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GB" sz="1500">
                <a:solidFill>
                  <a:schemeClr val="dk1"/>
                </a:solidFill>
              </a:rPr>
              <a:t>Golden eagles have traditional territories and nesting places which may be </a:t>
            </a:r>
            <a:r>
              <a:rPr lang="en-GB" sz="1500">
                <a:solidFill>
                  <a:schemeClr val="dk1"/>
                </a:solidFill>
              </a:rPr>
              <a:t>u</a:t>
            </a:r>
            <a:r>
              <a:rPr lang="en-GB" sz="1500">
                <a:solidFill>
                  <a:schemeClr val="dk1"/>
                </a:solidFill>
              </a:rPr>
              <a:t>sed by generations. Its name comes from a nape that flashes gold in sunlight. It has a huge wingspan up to 230 cm and is considered to be one of the fastest birds in the world.</a:t>
            </a:r>
            <a:endParaRPr sz="1500">
              <a:solidFill>
                <a:schemeClr val="dk1"/>
              </a:solidFill>
            </a:endParaRPr>
          </a:p>
          <a:p>
            <a:pPr indent="0" lvl="0" marL="0" rtl="0" algn="l">
              <a:spcBef>
                <a:spcPts val="1200"/>
              </a:spcBef>
              <a:spcAft>
                <a:spcPts val="1200"/>
              </a:spcAft>
              <a:buNone/>
            </a:pPr>
            <a:r>
              <a:t/>
            </a:r>
            <a:endParaRPr/>
          </a:p>
        </p:txBody>
      </p:sp>
      <p:pic>
        <p:nvPicPr>
          <p:cNvPr id="125" name="Google Shape;125;p21"/>
          <p:cNvPicPr preferRelativeResize="0"/>
          <p:nvPr/>
        </p:nvPicPr>
        <p:blipFill>
          <a:blip r:embed="rId3">
            <a:alphaModFix/>
          </a:blip>
          <a:stretch>
            <a:fillRect/>
          </a:stretch>
        </p:blipFill>
        <p:spPr>
          <a:xfrm>
            <a:off x="4122001" y="1131025"/>
            <a:ext cx="4707473" cy="3046000"/>
          </a:xfrm>
          <a:prstGeom prst="rect">
            <a:avLst/>
          </a:prstGeom>
          <a:noFill/>
          <a:ln>
            <a:noFill/>
          </a:ln>
        </p:spPr>
      </p:pic>
      <p:sp>
        <p:nvSpPr>
          <p:cNvPr id="126" name="Google Shape;126;p21"/>
          <p:cNvSpPr txBox="1"/>
          <p:nvPr/>
        </p:nvSpPr>
        <p:spPr>
          <a:xfrm>
            <a:off x="1437613" y="4440275"/>
            <a:ext cx="252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https://youtu.be/XqPok4jaHfk</a:t>
            </a:r>
            <a:endParaRPr/>
          </a:p>
        </p:txBody>
      </p:sp>
      <p:pic>
        <p:nvPicPr>
          <p:cNvPr descr="This video contains the sounds of the Golden Eagle (aquila chrysaetos). &#10;&#10;-------------- Contents of the video -----------------&#10;&#10;0:00 - 1st Call&#10;0:26 - 2nd Call&#10;0:48 - 3rd Call" id="127" name="Google Shape;127;p21" title="Golden Eagle - Sounds">
            <a:hlinkClick r:id="rId4"/>
          </p:cNvPr>
          <p:cNvPicPr preferRelativeResize="0"/>
          <p:nvPr/>
        </p:nvPicPr>
        <p:blipFill>
          <a:blip r:embed="rId5">
            <a:alphaModFix/>
          </a:blip>
          <a:stretch>
            <a:fillRect/>
          </a:stretch>
        </p:blipFill>
        <p:spPr>
          <a:xfrm>
            <a:off x="1803802" y="2998300"/>
            <a:ext cx="1796650" cy="134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